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40" r:id="rId2"/>
    <p:sldMasterId id="2147483852" r:id="rId3"/>
    <p:sldMasterId id="2147483864" r:id="rId4"/>
    <p:sldMasterId id="2147483876" r:id="rId5"/>
    <p:sldMasterId id="2147483888" r:id="rId6"/>
    <p:sldMasterId id="2147483900" r:id="rId7"/>
    <p:sldMasterId id="2147483912" r:id="rId8"/>
  </p:sldMasterIdLst>
  <p:notesMasterIdLst>
    <p:notesMasterId r:id="rId43"/>
  </p:notesMasterIdLst>
  <p:sldIdLst>
    <p:sldId id="256" r:id="rId9"/>
    <p:sldId id="315" r:id="rId10"/>
    <p:sldId id="314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90" r:id="rId21"/>
    <p:sldId id="291" r:id="rId22"/>
    <p:sldId id="292" r:id="rId23"/>
    <p:sldId id="295" r:id="rId24"/>
    <p:sldId id="296" r:id="rId25"/>
    <p:sldId id="297" r:id="rId26"/>
    <p:sldId id="301" r:id="rId27"/>
    <p:sldId id="302" r:id="rId28"/>
    <p:sldId id="303" r:id="rId29"/>
    <p:sldId id="305" r:id="rId30"/>
    <p:sldId id="304" r:id="rId31"/>
    <p:sldId id="306" r:id="rId32"/>
    <p:sldId id="307" r:id="rId33"/>
    <p:sldId id="308" r:id="rId34"/>
    <p:sldId id="309" r:id="rId35"/>
    <p:sldId id="310" r:id="rId36"/>
    <p:sldId id="311" r:id="rId37"/>
    <p:sldId id="316" r:id="rId38"/>
    <p:sldId id="317" r:id="rId39"/>
    <p:sldId id="318" r:id="rId40"/>
    <p:sldId id="319" r:id="rId41"/>
    <p:sldId id="31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9501" autoAdjust="0"/>
  </p:normalViewPr>
  <p:slideViewPr>
    <p:cSldViewPr>
      <p:cViewPr varScale="1">
        <p:scale>
          <a:sx n="73" d="100"/>
          <a:sy n="73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1F7E-0446-4AAE-AAF1-319A0CC08AD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44877-E28E-48D2-9548-865E628B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4877-E28E-48D2-9548-865E628BEFC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4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4877-E28E-48D2-9548-865E628BEFC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4740F7-CF69-40B8-AD5A-94C848DFCB33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28.02.2024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‹#›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3133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2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3F3F2"/>
                </a:solidFill>
              </a:rPr>
              <a:pPr defTabSz="685800"/>
              <a:t>28.02.2024</a:t>
            </a:fld>
            <a:endParaRPr lang="uk-UA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endParaRPr lang="uk-UA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3F3F2"/>
                </a:solidFill>
              </a:rPr>
              <a:pPr defTabSz="685800"/>
              <a:t>‹#›</a:t>
            </a:fld>
            <a:endParaRPr lang="uk-UA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078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500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92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5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3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755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8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28.02.2024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‹#›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1919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6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3F3F2"/>
                </a:solidFill>
              </a:rPr>
              <a:pPr defTabSz="685800"/>
              <a:t>28.02.2024</a:t>
            </a:fld>
            <a:endParaRPr lang="uk-UA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endParaRPr lang="uk-UA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3F3F2"/>
                </a:solidFill>
              </a:rPr>
              <a:pPr defTabSz="685800"/>
              <a:t>‹#›</a:t>
            </a:fld>
            <a:endParaRPr lang="uk-UA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7858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45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69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4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75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889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27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10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19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28.02.2024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‹#›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891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81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3F3F2"/>
                </a:solidFill>
              </a:rPr>
              <a:pPr defTabSz="685800"/>
              <a:t>28.02.2024</a:t>
            </a:fld>
            <a:endParaRPr lang="uk-UA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endParaRPr lang="uk-UA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3F3F2"/>
                </a:solidFill>
              </a:rPr>
              <a:pPr defTabSz="685800"/>
              <a:t>‹#›</a:t>
            </a:fld>
            <a:endParaRPr lang="uk-UA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513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227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951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24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46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4193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5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20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28.02.2024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‹#›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8745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1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3F3F2"/>
                </a:solidFill>
              </a:rPr>
              <a:pPr defTabSz="685800"/>
              <a:t>28.02.2024</a:t>
            </a:fld>
            <a:endParaRPr lang="uk-UA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endParaRPr lang="uk-UA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3F3F2"/>
                </a:solidFill>
              </a:rPr>
              <a:pPr defTabSz="685800"/>
              <a:t>‹#›</a:t>
            </a:fld>
            <a:endParaRPr lang="uk-UA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98127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85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088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2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90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4200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77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9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61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28.02.2024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‹#›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49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939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3F3F2"/>
                </a:solidFill>
              </a:rPr>
              <a:pPr defTabSz="685800"/>
              <a:t>28.02.2024</a:t>
            </a:fld>
            <a:endParaRPr lang="uk-UA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endParaRPr lang="uk-UA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3F3F2"/>
                </a:solidFill>
              </a:rPr>
              <a:pPr defTabSz="685800"/>
              <a:t>‹#›</a:t>
            </a:fld>
            <a:endParaRPr lang="uk-UA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4812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15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35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641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1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4784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8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7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722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28.02.2024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8B323">
                    <a:lumMod val="50000"/>
                  </a:srgbClr>
                </a:solidFill>
              </a:rPr>
              <a:pPr defTabSz="685800"/>
              <a:t>‹#›</a:t>
            </a:fld>
            <a:endParaRPr lang="uk-UA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068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5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srgbClr val="F3F3F2"/>
                </a:solidFill>
              </a:rPr>
              <a:pPr defTabSz="685800"/>
              <a:t>28.02.2024</a:t>
            </a:fld>
            <a:endParaRPr lang="uk-UA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endParaRPr lang="uk-UA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srgbClr val="F3F3F2"/>
                </a:solidFill>
              </a:rPr>
              <a:pPr defTabSz="685800"/>
              <a:t>‹#›</a:t>
            </a:fld>
            <a:endParaRPr lang="uk-UA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9757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76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80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730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73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6866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172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371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6301AC-1B59-44AE-BE87-88B4CA4F595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F7C3CA-79A9-4C8D-916B-0AF09C559A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AF1F79-B3D7-430D-A456-DE74CBD798AB}" type="datetimeFigureOut">
              <a:rPr lang="ru-RU" smtClean="0">
                <a:solidFill>
                  <a:srgbClr val="564B3C"/>
                </a:solidFill>
              </a:rPr>
              <a:pPr/>
              <a:t>28.02.2024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4740F7-CF69-40B8-AD5A-94C848DFCB33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0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0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938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276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246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FD02C821-EE1A-4A4B-A54D-5D720BE9D646}" type="datetimeFigureOut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28.02.2024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0A0FEDC4-6424-4F42-8250-2D1573EF9E9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531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368152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solidFill>
                  <a:srgbClr val="C00000"/>
                </a:solidFill>
                <a:latin typeface="Arial Black" pitchFamily="34" charset="0"/>
              </a:rPr>
              <a:t>Світ без насилля</a:t>
            </a:r>
            <a:endParaRPr lang="ru-RU" sz="6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4320480" cy="216024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Без хороших </a:t>
            </a:r>
            <a:r>
              <a:rPr lang="ru-RU" sz="3200" b="1" dirty="0" err="1">
                <a:solidFill>
                  <a:srgbClr val="002060"/>
                </a:solidFill>
              </a:rPr>
              <a:t>батьків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немає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хорошого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виховання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незважаючи</a:t>
            </a:r>
            <a:r>
              <a:rPr lang="ru-RU" sz="3200" b="1" dirty="0" smtClean="0">
                <a:solidFill>
                  <a:srgbClr val="002060"/>
                </a:solidFill>
              </a:rPr>
              <a:t> на </a:t>
            </a:r>
            <a:r>
              <a:rPr lang="ru-RU" sz="3200" b="1" dirty="0" err="1" smtClean="0">
                <a:solidFill>
                  <a:srgbClr val="002060"/>
                </a:solidFill>
              </a:rPr>
              <a:t>всі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школи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38" name="Picture 2" descr="D:\до  выдкр вих год\b-300x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88843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97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використовування </a:t>
            </a:r>
            <a:r>
              <a:rPr lang="ru-RU" dirty="0" err="1"/>
              <a:t>свого</a:t>
            </a:r>
            <a:r>
              <a:rPr lang="ru-RU" dirty="0"/>
              <a:t> росту, </a:t>
            </a:r>
            <a:r>
              <a:rPr lang="ru-RU" dirty="0" err="1"/>
              <a:t>розмірів</a:t>
            </a:r>
            <a:r>
              <a:rPr lang="ru-RU" dirty="0"/>
              <a:t> та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навіювання</a:t>
            </a:r>
            <a:r>
              <a:rPr lang="ru-RU" dirty="0" smtClean="0"/>
              <a:t> </a:t>
            </a:r>
            <a:r>
              <a:rPr lang="ru-RU" dirty="0"/>
              <a:t>страху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розповідей</a:t>
            </a:r>
            <a:r>
              <a:rPr lang="ru-RU" dirty="0"/>
              <a:t>,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ж</a:t>
            </a:r>
            <a:r>
              <a:rPr lang="ru-RU" dirty="0" err="1" smtClean="0"/>
              <a:t>естів</a:t>
            </a:r>
            <a:r>
              <a:rPr lang="ru-RU" dirty="0"/>
              <a:t>, </a:t>
            </a:r>
            <a:r>
              <a:rPr lang="ru-RU" dirty="0" err="1" smtClean="0"/>
              <a:t>поглядів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крики, </a:t>
            </a:r>
            <a:r>
              <a:rPr lang="ru-RU" dirty="0" err="1"/>
              <a:t>стресогенна</a:t>
            </a:r>
            <a:r>
              <a:rPr lang="ru-RU" dirty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жорстокість</a:t>
            </a:r>
            <a:r>
              <a:rPr lang="ru-RU" dirty="0" smtClean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погрози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кинути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самогубства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заподіяти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заподіяти</a:t>
            </a:r>
            <a:r>
              <a:rPr lang="ru-RU" dirty="0" smtClean="0"/>
              <a:t> </a:t>
            </a:r>
            <a:r>
              <a:rPr lang="ru-RU" dirty="0"/>
              <a:t>шкоду </a:t>
            </a:r>
            <a:r>
              <a:rPr lang="ru-RU" dirty="0" err="1"/>
              <a:t>іншим</a:t>
            </a:r>
            <a:r>
              <a:rPr lang="ru-RU" dirty="0"/>
              <a:t> людям, </a:t>
            </a:r>
            <a:r>
              <a:rPr lang="ru-RU" dirty="0" err="1"/>
              <a:t>тваринам</a:t>
            </a:r>
            <a:r>
              <a:rPr lang="ru-RU" dirty="0"/>
              <a:t>, </a:t>
            </a:r>
            <a:r>
              <a:rPr lang="ru-RU" dirty="0" err="1"/>
              <a:t>рослинам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розлюбити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 err="1" smtClean="0"/>
              <a:t>загроза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 </a:t>
            </a:r>
            <a:r>
              <a:rPr lang="ru-RU" dirty="0"/>
              <a:t>судом, </a:t>
            </a:r>
            <a:r>
              <a:rPr lang="ru-RU" dirty="0" err="1"/>
              <a:t>міліцією</a:t>
            </a:r>
            <a:r>
              <a:rPr lang="ru-RU" dirty="0"/>
              <a:t>, школою, спецшколою, </a:t>
            </a:r>
            <a:r>
              <a:rPr lang="ru-RU" dirty="0" err="1"/>
              <a:t>притулком</a:t>
            </a:r>
            <a:r>
              <a:rPr lang="ru-RU" dirty="0"/>
              <a:t>, родичами та </a:t>
            </a:r>
            <a:r>
              <a:rPr lang="ru-RU" dirty="0" err="1"/>
              <a:t>психіатричною</a:t>
            </a:r>
            <a:r>
              <a:rPr lang="ru-RU" dirty="0"/>
              <a:t> </a:t>
            </a:r>
            <a:r>
              <a:rPr lang="ru-RU" dirty="0" err="1"/>
              <a:t>лікарнею</a:t>
            </a:r>
            <a:r>
              <a:rPr lang="ru-RU" dirty="0"/>
              <a:t>;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2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5085184"/>
          </a:xfrm>
        </p:spPr>
        <p:txBody>
          <a:bodyPr>
            <a:noAutofit/>
          </a:bodyPr>
          <a:lstStyle/>
          <a:p>
            <a:r>
              <a:rPr lang="ru-RU" dirty="0" err="1" smtClean="0"/>
              <a:t>безробітність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матеріальна</a:t>
            </a:r>
            <a:r>
              <a:rPr lang="ru-RU" dirty="0" smtClean="0"/>
              <a:t> </a:t>
            </a:r>
            <a:r>
              <a:rPr lang="ru-RU" dirty="0" err="1" smtClean="0"/>
              <a:t>забезпеченість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алкоголізм</a:t>
            </a:r>
            <a:r>
              <a:rPr lang="ru-RU" dirty="0" smtClean="0"/>
              <a:t> одного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самотність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розпався</a:t>
            </a:r>
            <a:endParaRPr lang="ru-RU" dirty="0" smtClean="0"/>
          </a:p>
          <a:p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маленьке</a:t>
            </a:r>
            <a:r>
              <a:rPr lang="ru-RU" dirty="0" smtClean="0"/>
              <a:t> </a:t>
            </a:r>
            <a:r>
              <a:rPr lang="ru-RU" dirty="0" err="1" smtClean="0"/>
              <a:t>житло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посилює</a:t>
            </a:r>
            <a:r>
              <a:rPr lang="ru-RU" dirty="0" smtClean="0"/>
              <a:t> </a:t>
            </a:r>
            <a:r>
              <a:rPr lang="ru-RU" dirty="0" err="1" smtClean="0"/>
              <a:t>напругу</a:t>
            </a:r>
            <a:endParaRPr lang="ru-RU" dirty="0" smtClean="0"/>
          </a:p>
          <a:p>
            <a:r>
              <a:rPr lang="ru-RU" dirty="0" err="1" smtClean="0"/>
              <a:t>озлобленість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розчарованість</a:t>
            </a:r>
            <a:r>
              <a:rPr lang="ru-RU" dirty="0" smtClean="0"/>
              <a:t> 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психічна</a:t>
            </a:r>
            <a:r>
              <a:rPr lang="ru-RU" dirty="0" smtClean="0"/>
              <a:t> </a:t>
            </a:r>
            <a:r>
              <a:rPr lang="ru-RU" dirty="0" err="1" smtClean="0"/>
              <a:t>перевтома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незрілість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endParaRPr lang="ru-RU" dirty="0" smtClean="0"/>
          </a:p>
          <a:p>
            <a:r>
              <a:rPr lang="ru-RU" dirty="0" err="1" smtClean="0"/>
              <a:t>егоїзм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,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розваг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Причини </a:t>
            </a:r>
            <a:r>
              <a:rPr lang="ru-RU" sz="3600" dirty="0" err="1"/>
              <a:t>виникнення</a:t>
            </a:r>
            <a:r>
              <a:rPr lang="ru-RU" sz="3600" dirty="0"/>
              <a:t> </a:t>
            </a:r>
            <a:r>
              <a:rPr lang="ru-RU" sz="3600" dirty="0" err="1"/>
              <a:t>жорстокого</a:t>
            </a:r>
            <a:r>
              <a:rPr lang="ru-RU" sz="3600" dirty="0"/>
              <a:t> </a:t>
            </a:r>
            <a:r>
              <a:rPr lang="ru-RU" sz="3600" dirty="0" err="1" smtClean="0"/>
              <a:t>ставлення</a:t>
            </a:r>
            <a:r>
              <a:rPr lang="ru-RU" sz="3600" dirty="0" smtClean="0"/>
              <a:t> до </a:t>
            </a:r>
            <a:r>
              <a:rPr lang="ru-RU" sz="3600" dirty="0" err="1"/>
              <a:t>дітей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прив’язаності</a:t>
            </a:r>
            <a:r>
              <a:rPr lang="ru-RU" dirty="0"/>
              <a:t> до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надмірна</a:t>
            </a:r>
            <a:r>
              <a:rPr lang="ru-RU" dirty="0" smtClean="0"/>
              <a:t> </a:t>
            </a:r>
            <a:r>
              <a:rPr lang="ru-RU" dirty="0" err="1" smtClean="0"/>
              <a:t>вимогливість</a:t>
            </a:r>
            <a:endParaRPr lang="ru-RU" dirty="0" smtClean="0"/>
          </a:p>
          <a:p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небажана</a:t>
            </a:r>
            <a:r>
              <a:rPr lang="ru-RU" dirty="0" smtClean="0"/>
              <a:t> </a:t>
            </a:r>
            <a:r>
              <a:rPr lang="ru-RU" dirty="0" err="1"/>
              <a:t>дитина</a:t>
            </a:r>
            <a:r>
              <a:rPr lang="ru-RU" dirty="0"/>
              <a:t> (як </a:t>
            </a:r>
            <a:r>
              <a:rPr lang="ru-RU" dirty="0" err="1"/>
              <a:t>привід</a:t>
            </a:r>
            <a:r>
              <a:rPr lang="ru-RU" dirty="0"/>
              <a:t> і примус до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шлюбу</a:t>
            </a:r>
            <a:r>
              <a:rPr lang="ru-RU" dirty="0" smtClean="0"/>
              <a:t>) </a:t>
            </a:r>
            <a:endParaRPr lang="ru-RU" dirty="0"/>
          </a:p>
          <a:p>
            <a:r>
              <a:rPr lang="ru-RU" dirty="0" err="1" smtClean="0"/>
              <a:t>передчасно</a:t>
            </a:r>
            <a:r>
              <a:rPr lang="ru-RU" dirty="0" smtClean="0"/>
              <a:t> </a:t>
            </a:r>
            <a:r>
              <a:rPr lang="ru-RU" dirty="0" err="1"/>
              <a:t>народжена</a:t>
            </a:r>
            <a:r>
              <a:rPr lang="ru-RU" dirty="0"/>
              <a:t> в </a:t>
            </a:r>
            <a:r>
              <a:rPr lang="ru-RU" dirty="0" err="1"/>
              <a:t>шлюбі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, яка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 до сварок та </a:t>
            </a:r>
            <a:r>
              <a:rPr lang="ru-RU" dirty="0" err="1" smtClean="0"/>
              <a:t>розриву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позашлюбна</a:t>
            </a:r>
            <a:r>
              <a:rPr lang="ru-RU" dirty="0" smtClean="0"/>
              <a:t> </a:t>
            </a:r>
            <a:r>
              <a:rPr lang="ru-RU" dirty="0" err="1"/>
              <a:t>дитина</a:t>
            </a:r>
            <a:r>
              <a:rPr lang="ru-RU" dirty="0"/>
              <a:t> як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виміщення</a:t>
            </a:r>
            <a:r>
              <a:rPr lang="ru-RU" dirty="0"/>
              <a:t> зла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матір</a:t>
            </a:r>
            <a:r>
              <a:rPr lang="ru-RU" dirty="0"/>
              <a:t> (батька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фізичними</a:t>
            </a:r>
            <a:r>
              <a:rPr lang="ru-RU" dirty="0"/>
              <a:t> та </a:t>
            </a:r>
            <a:r>
              <a:rPr lang="ru-RU" dirty="0" err="1"/>
              <a:t>психічними</a:t>
            </a:r>
            <a:r>
              <a:rPr lang="ru-RU" dirty="0"/>
              <a:t> </a:t>
            </a:r>
            <a:r>
              <a:rPr lang="ru-RU" dirty="0" err="1"/>
              <a:t>недоліками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позбавитися</a:t>
            </a:r>
            <a:r>
              <a:rPr lang="ru-RU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/>
              <a:t>дітей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9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4/07/10/91959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1 </a:t>
            </a:r>
            <a:r>
              <a:rPr lang="ru-RU" sz="4800" b="1" i="1" dirty="0">
                <a:solidFill>
                  <a:srgbClr val="C00000"/>
                </a:solidFill>
              </a:rPr>
              <a:t>«Коли я </a:t>
            </a:r>
            <a:r>
              <a:rPr lang="ru-RU" sz="4800" b="1" i="1" dirty="0" err="1">
                <a:solidFill>
                  <a:srgbClr val="C00000"/>
                </a:solidFill>
              </a:rPr>
              <a:t>був</a:t>
            </a:r>
            <a:r>
              <a:rPr lang="ru-RU" sz="4800" b="1" i="1" dirty="0">
                <a:solidFill>
                  <a:srgbClr val="C00000"/>
                </a:solidFill>
              </a:rPr>
              <a:t> у </a:t>
            </a:r>
            <a:r>
              <a:rPr lang="ru-RU" sz="4800" b="1" i="1" dirty="0" err="1">
                <a:solidFill>
                  <a:srgbClr val="C00000"/>
                </a:solidFill>
              </a:rPr>
              <a:t>твоєму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віці</a:t>
            </a:r>
            <a:r>
              <a:rPr lang="ru-RU" sz="4800" b="1" i="1" dirty="0" smtClean="0">
                <a:solidFill>
                  <a:srgbClr val="C00000"/>
                </a:solidFill>
              </a:rPr>
              <a:t>…»</a:t>
            </a:r>
          </a:p>
          <a:p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8 речей, як</a:t>
            </a:r>
            <a:r>
              <a:rPr lang="uk-UA" b="1" dirty="0" smtClean="0"/>
              <a:t>і не потрібно говорити дітям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35" y="3717032"/>
            <a:ext cx="381642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6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2708920"/>
            <a:ext cx="5328592" cy="331236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 err="1">
                <a:solidFill>
                  <a:srgbClr val="C00000"/>
                </a:solidFill>
              </a:rPr>
              <a:t>Твої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проблеми</a:t>
            </a:r>
            <a:r>
              <a:rPr lang="ru-RU" sz="4800" b="1" i="1" dirty="0">
                <a:solidFill>
                  <a:srgbClr val="C00000"/>
                </a:solidFill>
              </a:rPr>
              <a:t> не </a:t>
            </a:r>
            <a:r>
              <a:rPr lang="ru-RU" sz="4800" b="1" i="1" dirty="0" err="1">
                <a:solidFill>
                  <a:srgbClr val="C00000"/>
                </a:solidFill>
              </a:rPr>
              <a:t>важливі</a:t>
            </a:r>
            <a:r>
              <a:rPr lang="ru-RU" sz="4800" b="1" i="1" dirty="0">
                <a:solidFill>
                  <a:srgbClr val="C00000"/>
                </a:solidFill>
              </a:rPr>
              <a:t>, </a:t>
            </a:r>
            <a:r>
              <a:rPr lang="ru-RU" sz="4800" b="1" i="1" dirty="0" err="1">
                <a:solidFill>
                  <a:srgbClr val="C00000"/>
                </a:solidFill>
              </a:rPr>
              <a:t>мені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було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важче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err="1">
                <a:solidFill>
                  <a:schemeClr val="bg2">
                    <a:lumMod val="10000"/>
                  </a:schemeClr>
                </a:solidFill>
              </a:rPr>
              <a:t>Дитина</a:t>
            </a:r>
            <a:r>
              <a:rPr lang="ru-RU" sz="48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800" b="1" i="1" dirty="0" err="1" smtClean="0">
                <a:solidFill>
                  <a:schemeClr val="bg2">
                    <a:lumMod val="10000"/>
                  </a:schemeClr>
                </a:solidFill>
              </a:rPr>
              <a:t>чує</a:t>
            </a:r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800" b="1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8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53836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2 </a:t>
            </a:r>
            <a:r>
              <a:rPr lang="uk-UA" sz="4800" b="1" i="1" dirty="0" smtClean="0">
                <a:solidFill>
                  <a:srgbClr val="C00000"/>
                </a:solidFill>
              </a:rPr>
              <a:t>«Ти просто не розумієш…»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речей,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  <a:r>
              <a:rPr lang="ru-RU" b="1" dirty="0" smtClean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242048" cy="3343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381073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 err="1">
                <a:solidFill>
                  <a:srgbClr val="C00000"/>
                </a:solidFill>
              </a:rPr>
              <a:t>Ти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неспроможний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зрозуміти</a:t>
            </a:r>
            <a:r>
              <a:rPr lang="ru-RU" sz="4800" b="1" i="1" dirty="0">
                <a:solidFill>
                  <a:srgbClr val="C00000"/>
                </a:solidFill>
              </a:rPr>
              <a:t>, і </a:t>
            </a:r>
            <a:r>
              <a:rPr lang="ru-RU" sz="4800" b="1" i="1" dirty="0" err="1">
                <a:solidFill>
                  <a:srgbClr val="C00000"/>
                </a:solidFill>
              </a:rPr>
              <a:t>немає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сенсу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намагатися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пояснювати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це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тобі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Дитина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чує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73" y="3933056"/>
            <a:ext cx="363589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25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288031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3 </a:t>
            </a:r>
            <a:r>
              <a:rPr lang="ru-RU" sz="4800" b="1" dirty="0">
                <a:solidFill>
                  <a:srgbClr val="C00000"/>
                </a:solidFill>
              </a:rPr>
              <a:t>«</a:t>
            </a:r>
            <a:r>
              <a:rPr lang="ru-RU" sz="4800" b="1" dirty="0" err="1">
                <a:solidFill>
                  <a:srgbClr val="C00000"/>
                </a:solidFill>
              </a:rPr>
              <a:t>Ти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думаєш</a:t>
            </a:r>
            <a:r>
              <a:rPr lang="ru-RU" sz="4800" b="1" dirty="0">
                <a:solidFill>
                  <a:srgbClr val="C00000"/>
                </a:solidFill>
              </a:rPr>
              <a:t>, </a:t>
            </a:r>
            <a:r>
              <a:rPr lang="ru-RU" sz="4800" b="1" dirty="0" err="1">
                <a:solidFill>
                  <a:srgbClr val="C00000"/>
                </a:solidFill>
              </a:rPr>
              <a:t>що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тільки</a:t>
            </a:r>
            <a:r>
              <a:rPr lang="ru-RU" sz="4800" b="1" dirty="0">
                <a:solidFill>
                  <a:srgbClr val="C00000"/>
                </a:solidFill>
              </a:rPr>
              <a:t> в тебе </a:t>
            </a:r>
            <a:r>
              <a:rPr lang="ru-RU" sz="4800" b="1" dirty="0" err="1">
                <a:solidFill>
                  <a:srgbClr val="C00000"/>
                </a:solidFill>
              </a:rPr>
              <a:t>якісь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проблеми</a:t>
            </a:r>
            <a:r>
              <a:rPr lang="ru-RU" sz="4800" b="1" dirty="0" smtClean="0">
                <a:solidFill>
                  <a:srgbClr val="C00000"/>
                </a:solidFill>
              </a:rPr>
              <a:t>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речей,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429000"/>
            <a:ext cx="34563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4032448"/>
          </a:xfrm>
        </p:spPr>
        <p:txBody>
          <a:bodyPr/>
          <a:lstStyle/>
          <a:p>
            <a:endParaRPr lang="ru-RU" dirty="0"/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>
                <a:solidFill>
                  <a:srgbClr val="C00000"/>
                </a:solidFill>
              </a:rPr>
              <a:t>У тебе </a:t>
            </a:r>
            <a:r>
              <a:rPr lang="ru-RU" sz="4800" b="1" i="1" dirty="0" err="1">
                <a:solidFill>
                  <a:srgbClr val="C00000"/>
                </a:solidFill>
              </a:rPr>
              <a:t>немає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справжніх</a:t>
            </a:r>
            <a:r>
              <a:rPr lang="ru-RU" sz="4800" b="1" i="1" dirty="0">
                <a:solidFill>
                  <a:srgbClr val="C00000"/>
                </a:solidFill>
              </a:rPr>
              <a:t> проблем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ru-RU" sz="4000" b="1" i="1" dirty="0" err="1"/>
              <a:t>Дитина</a:t>
            </a:r>
            <a:r>
              <a:rPr lang="ru-RU" sz="4000" b="1" i="1" dirty="0"/>
              <a:t> </a:t>
            </a:r>
            <a:r>
              <a:rPr lang="ru-RU" sz="4000" b="1" i="1" dirty="0" err="1" smtClean="0"/>
              <a:t>чує</a:t>
            </a:r>
            <a:r>
              <a:rPr lang="ru-RU" sz="4000" b="1" i="1" dirty="0" smtClean="0"/>
              <a:t> </a:t>
            </a:r>
            <a:r>
              <a:rPr lang="ru-RU" sz="4400" i="1" dirty="0"/>
              <a:t/>
            </a:r>
            <a:br>
              <a:rPr lang="ru-RU" sz="4400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0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" y="1035558"/>
            <a:ext cx="7955280" cy="47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3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6"/>
            <a:ext cx="5544615" cy="3993893"/>
          </a:xfrm>
        </p:spPr>
        <p:txBody>
          <a:bodyPr>
            <a:normAutofit/>
          </a:bodyPr>
          <a:lstStyle/>
          <a:p>
            <a:r>
              <a:rPr lang="ru-RU" sz="4800" dirty="0"/>
              <a:t>4. </a:t>
            </a:r>
            <a:r>
              <a:rPr lang="ru-RU" sz="4800" b="1" i="1" dirty="0">
                <a:solidFill>
                  <a:srgbClr val="C00000"/>
                </a:solidFill>
              </a:rPr>
              <a:t>«У мене </a:t>
            </a:r>
            <a:r>
              <a:rPr lang="ru-RU" sz="4800" b="1" i="1" dirty="0" err="1">
                <a:solidFill>
                  <a:srgbClr val="C00000"/>
                </a:solidFill>
              </a:rPr>
              <a:t>немає</a:t>
            </a:r>
            <a:r>
              <a:rPr lang="ru-RU" sz="4800" b="1" i="1" dirty="0">
                <a:solidFill>
                  <a:srgbClr val="C00000"/>
                </a:solidFill>
              </a:rPr>
              <a:t> часу, </a:t>
            </a:r>
            <a:r>
              <a:rPr lang="ru-RU" sz="4800" b="1" i="1" dirty="0" err="1">
                <a:solidFill>
                  <a:srgbClr val="C00000"/>
                </a:solidFill>
              </a:rPr>
              <a:t>щоб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вислухати</a:t>
            </a:r>
            <a:r>
              <a:rPr lang="ru-RU" sz="4800" b="1" i="1" dirty="0">
                <a:solidFill>
                  <a:srgbClr val="C00000"/>
                </a:solidFill>
              </a:rPr>
              <a:t> тебе</a:t>
            </a:r>
            <a:r>
              <a:rPr lang="ru-RU" sz="4800" b="1" i="1" dirty="0" smtClean="0">
                <a:solidFill>
                  <a:srgbClr val="C00000"/>
                </a:solidFill>
              </a:rPr>
              <a:t>…»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речей,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4563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9"/>
            <a:ext cx="7408333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 smtClean="0"/>
              <a:t> </a:t>
            </a:r>
            <a:r>
              <a:rPr lang="ru-RU" sz="4800" b="1" i="1" dirty="0">
                <a:solidFill>
                  <a:srgbClr val="C00000"/>
                </a:solidFill>
              </a:rPr>
              <a:t>«Я </a:t>
            </a:r>
            <a:r>
              <a:rPr lang="ru-RU" sz="4800" b="1" i="1" dirty="0" err="1">
                <a:solidFill>
                  <a:srgbClr val="C00000"/>
                </a:solidFill>
              </a:rPr>
              <a:t>надто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зайнятий</a:t>
            </a:r>
            <a:r>
              <a:rPr lang="ru-RU" sz="4800" b="1" i="1" dirty="0">
                <a:solidFill>
                  <a:srgbClr val="C00000"/>
                </a:solidFill>
              </a:rPr>
              <a:t>, </a:t>
            </a:r>
            <a:r>
              <a:rPr lang="ru-RU" sz="4800" b="1" i="1" dirty="0" err="1">
                <a:solidFill>
                  <a:srgbClr val="C00000"/>
                </a:solidFill>
              </a:rPr>
              <a:t>щоб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піклуватися</a:t>
            </a:r>
            <a:r>
              <a:rPr lang="ru-RU" sz="4800" b="1" i="1" dirty="0">
                <a:solidFill>
                  <a:srgbClr val="C00000"/>
                </a:solidFill>
              </a:rPr>
              <a:t> про </a:t>
            </a:r>
            <a:r>
              <a:rPr lang="ru-RU" sz="4800" b="1" i="1" dirty="0" err="1">
                <a:solidFill>
                  <a:srgbClr val="C00000"/>
                </a:solidFill>
              </a:rPr>
              <a:t>твій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світ</a:t>
            </a:r>
            <a:r>
              <a:rPr lang="ru-RU" sz="4800" b="1" i="1" dirty="0">
                <a:solidFill>
                  <a:srgbClr val="C00000"/>
                </a:solidFill>
              </a:rPr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чує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4521065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4800" dirty="0"/>
              <a:t>5. </a:t>
            </a:r>
            <a:r>
              <a:rPr lang="ru-RU" sz="4800" b="1" i="1" dirty="0">
                <a:solidFill>
                  <a:srgbClr val="C00000"/>
                </a:solidFill>
              </a:rPr>
              <a:t>«</a:t>
            </a:r>
            <a:r>
              <a:rPr lang="ru-RU" sz="4800" b="1" i="1" dirty="0" err="1">
                <a:solidFill>
                  <a:srgbClr val="C00000"/>
                </a:solidFill>
              </a:rPr>
              <a:t>Роби</a:t>
            </a:r>
            <a:r>
              <a:rPr lang="ru-RU" sz="4800" b="1" i="1" dirty="0">
                <a:solidFill>
                  <a:srgbClr val="C00000"/>
                </a:solidFill>
              </a:rPr>
              <a:t> те, </a:t>
            </a:r>
            <a:r>
              <a:rPr lang="ru-RU" sz="4800" b="1" i="1" dirty="0" err="1">
                <a:solidFill>
                  <a:srgbClr val="C00000"/>
                </a:solidFill>
              </a:rPr>
              <a:t>що</a:t>
            </a:r>
            <a:r>
              <a:rPr lang="ru-RU" sz="4800" b="1" i="1" dirty="0">
                <a:solidFill>
                  <a:srgbClr val="C00000"/>
                </a:solidFill>
              </a:rPr>
              <a:t> я кажу, а не те, </a:t>
            </a:r>
            <a:r>
              <a:rPr lang="ru-RU" sz="4800" b="1" i="1" dirty="0" err="1">
                <a:solidFill>
                  <a:srgbClr val="C00000"/>
                </a:solidFill>
              </a:rPr>
              <a:t>що</a:t>
            </a:r>
            <a:r>
              <a:rPr lang="ru-RU" sz="4800" b="1" i="1" dirty="0">
                <a:solidFill>
                  <a:srgbClr val="C00000"/>
                </a:solidFill>
              </a:rPr>
              <a:t> я </a:t>
            </a:r>
            <a:r>
              <a:rPr lang="ru-RU" sz="4800" b="1" i="1" dirty="0" err="1">
                <a:solidFill>
                  <a:srgbClr val="C00000"/>
                </a:solidFill>
              </a:rPr>
              <a:t>роблю</a:t>
            </a:r>
            <a:r>
              <a:rPr lang="ru-RU" sz="4800" b="1" i="1" dirty="0" smtClean="0">
                <a:solidFill>
                  <a:srgbClr val="C00000"/>
                </a:solidFill>
              </a:rPr>
              <a:t>…»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речей,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62309"/>
            <a:ext cx="36004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 err="1">
                <a:solidFill>
                  <a:srgbClr val="C00000"/>
                </a:solidFill>
              </a:rPr>
              <a:t>Роби</a:t>
            </a:r>
            <a:r>
              <a:rPr lang="ru-RU" sz="4800" b="1" i="1" dirty="0">
                <a:solidFill>
                  <a:srgbClr val="C00000"/>
                </a:solidFill>
              </a:rPr>
              <a:t> правильно, а я не </a:t>
            </a:r>
            <a:r>
              <a:rPr lang="ru-RU" sz="4800" b="1" i="1" dirty="0" err="1">
                <a:solidFill>
                  <a:srgbClr val="C00000"/>
                </a:solidFill>
              </a:rPr>
              <a:t>зобов’язаний</a:t>
            </a:r>
            <a:r>
              <a:rPr lang="ru-RU" sz="4800" b="1" i="1" dirty="0">
                <a:solidFill>
                  <a:srgbClr val="C00000"/>
                </a:solidFill>
              </a:rPr>
              <a:t> так </a:t>
            </a:r>
            <a:r>
              <a:rPr lang="ru-RU" sz="4800" b="1" i="1" dirty="0" err="1">
                <a:solidFill>
                  <a:srgbClr val="C00000"/>
                </a:solidFill>
              </a:rPr>
              <a:t>чинити</a:t>
            </a:r>
            <a:r>
              <a:rPr lang="ru-RU" sz="4800" b="1" i="1" dirty="0">
                <a:solidFill>
                  <a:srgbClr val="C00000"/>
                </a:solidFill>
              </a:rPr>
              <a:t>, </a:t>
            </a:r>
            <a:r>
              <a:rPr lang="ru-RU" sz="4800" b="1" i="1" dirty="0" err="1">
                <a:solidFill>
                  <a:srgbClr val="C00000"/>
                </a:solidFill>
              </a:rPr>
              <a:t>адже</a:t>
            </a:r>
            <a:r>
              <a:rPr lang="ru-RU" sz="4800" b="1" i="1" dirty="0">
                <a:solidFill>
                  <a:srgbClr val="C00000"/>
                </a:solidFill>
              </a:rPr>
              <a:t> я </a:t>
            </a:r>
            <a:r>
              <a:rPr lang="ru-RU" sz="4800" b="1" i="1" dirty="0" err="1">
                <a:solidFill>
                  <a:srgbClr val="C00000"/>
                </a:solidFill>
              </a:rPr>
              <a:t>вже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дорослий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чує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6 </a:t>
            </a:r>
            <a:r>
              <a:rPr lang="ru-RU" sz="4800" b="1" i="1" dirty="0">
                <a:solidFill>
                  <a:srgbClr val="C00000"/>
                </a:solidFill>
              </a:rPr>
              <a:t>«Тому, </a:t>
            </a:r>
            <a:r>
              <a:rPr lang="ru-RU" sz="4800" b="1" i="1" dirty="0" err="1">
                <a:solidFill>
                  <a:srgbClr val="C00000"/>
                </a:solidFill>
              </a:rPr>
              <a:t>що</a:t>
            </a:r>
            <a:r>
              <a:rPr lang="ru-RU" sz="4800" b="1" i="1" dirty="0">
                <a:solidFill>
                  <a:srgbClr val="C00000"/>
                </a:solidFill>
              </a:rPr>
              <a:t> я наказав </a:t>
            </a:r>
            <a:r>
              <a:rPr lang="ru-RU" sz="4800" b="1" i="1" dirty="0" err="1">
                <a:solidFill>
                  <a:srgbClr val="C00000"/>
                </a:solidFill>
              </a:rPr>
              <a:t>тобі</a:t>
            </a:r>
            <a:r>
              <a:rPr lang="ru-RU" sz="4800" b="1" i="1" dirty="0" smtClean="0">
                <a:solidFill>
                  <a:srgbClr val="C00000"/>
                </a:solidFill>
              </a:rPr>
              <a:t>!»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речей,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31" y="3664006"/>
            <a:ext cx="4485878" cy="2845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2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>
                <a:solidFill>
                  <a:srgbClr val="C00000"/>
                </a:solidFill>
              </a:rPr>
              <a:t>Я не хочу </a:t>
            </a:r>
            <a:r>
              <a:rPr lang="ru-RU" sz="4800" b="1" i="1" dirty="0" err="1">
                <a:solidFill>
                  <a:srgbClr val="C00000"/>
                </a:solidFill>
              </a:rPr>
              <a:t>чути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твоїх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спроб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домовитися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зі</a:t>
            </a:r>
            <a:r>
              <a:rPr lang="ru-RU" sz="4800" b="1" i="1" dirty="0">
                <a:solidFill>
                  <a:srgbClr val="C00000"/>
                </a:solidFill>
              </a:rPr>
              <a:t> мною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Дитина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чує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6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3915957" cy="471338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7</a:t>
            </a:r>
            <a:r>
              <a:rPr lang="ru-RU" sz="4800" dirty="0"/>
              <a:t> </a:t>
            </a:r>
            <a:r>
              <a:rPr lang="ru-RU" sz="4800" b="1" i="1" dirty="0" smtClean="0">
                <a:solidFill>
                  <a:srgbClr val="C00000"/>
                </a:solidFill>
              </a:rPr>
              <a:t>«Та </a:t>
            </a:r>
            <a:r>
              <a:rPr lang="ru-RU" sz="4800" b="1" i="1" dirty="0" err="1">
                <a:solidFill>
                  <a:srgbClr val="C00000"/>
                </a:solidFill>
              </a:rPr>
              <a:t>чому</a:t>
            </a:r>
            <a:r>
              <a:rPr lang="ru-RU" sz="4800" b="1" i="1" dirty="0">
                <a:solidFill>
                  <a:srgbClr val="C00000"/>
                </a:solidFill>
              </a:rPr>
              <a:t> ж </a:t>
            </a:r>
            <a:r>
              <a:rPr lang="ru-RU" sz="4800" b="1" i="1" dirty="0" err="1">
                <a:solidFill>
                  <a:srgbClr val="C00000"/>
                </a:solidFill>
              </a:rPr>
              <a:t>ти</a:t>
            </a:r>
            <a:r>
              <a:rPr lang="ru-RU" sz="4800" b="1" i="1" dirty="0">
                <a:solidFill>
                  <a:srgbClr val="C00000"/>
                </a:solidFill>
              </a:rPr>
              <a:t> не </a:t>
            </a:r>
            <a:r>
              <a:rPr lang="ru-RU" sz="4800" b="1" i="1" dirty="0" err="1">
                <a:solidFill>
                  <a:srgbClr val="C00000"/>
                </a:solidFill>
              </a:rPr>
              <a:t>можеш</a:t>
            </a:r>
            <a:r>
              <a:rPr lang="ru-RU" sz="4800" b="1" i="1" dirty="0">
                <a:solidFill>
                  <a:srgbClr val="C00000"/>
                </a:solidFill>
              </a:rPr>
              <a:t> бути схожим на</a:t>
            </a:r>
            <a:r>
              <a:rPr lang="ru-RU" sz="4800" b="1" i="1" dirty="0" smtClean="0">
                <a:solidFill>
                  <a:srgbClr val="C00000"/>
                </a:solidFill>
              </a:rPr>
              <a:t>…?»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речей,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312369" cy="42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7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87098"/>
            <a:ext cx="7408333" cy="345458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 err="1">
                <a:solidFill>
                  <a:srgbClr val="C00000"/>
                </a:solidFill>
              </a:rPr>
              <a:t>Мені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прикро</a:t>
            </a:r>
            <a:r>
              <a:rPr lang="ru-RU" sz="4800" b="1" i="1" dirty="0">
                <a:solidFill>
                  <a:srgbClr val="C00000"/>
                </a:solidFill>
              </a:rPr>
              <a:t>, </a:t>
            </a:r>
            <a:r>
              <a:rPr lang="ru-RU" sz="4800" b="1" i="1" dirty="0" err="1">
                <a:solidFill>
                  <a:srgbClr val="C00000"/>
                </a:solidFill>
              </a:rPr>
              <a:t>що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ти</a:t>
            </a:r>
            <a:r>
              <a:rPr lang="ru-RU" sz="4800" b="1" i="1" dirty="0">
                <a:solidFill>
                  <a:srgbClr val="C00000"/>
                </a:solidFill>
              </a:rPr>
              <a:t> не </a:t>
            </a:r>
            <a:r>
              <a:rPr lang="ru-RU" sz="4800" b="1" i="1" dirty="0" err="1">
                <a:solidFill>
                  <a:srgbClr val="C00000"/>
                </a:solidFill>
              </a:rPr>
              <a:t>хтось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інший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чує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472970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2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8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b="1" i="1" dirty="0">
                <a:solidFill>
                  <a:srgbClr val="C00000"/>
                </a:solidFill>
              </a:rPr>
              <a:t>«Одного разу </a:t>
            </a:r>
            <a:r>
              <a:rPr lang="ru-RU" sz="4800" b="1" i="1" dirty="0" err="1">
                <a:solidFill>
                  <a:srgbClr val="C00000"/>
                </a:solidFill>
              </a:rPr>
              <a:t>ти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</a:rPr>
              <a:t>повернешся</a:t>
            </a:r>
            <a:r>
              <a:rPr lang="ru-RU" sz="4800" b="1" i="1" dirty="0">
                <a:solidFill>
                  <a:srgbClr val="C00000"/>
                </a:solidFill>
              </a:rPr>
              <a:t> до </a:t>
            </a:r>
            <a:r>
              <a:rPr lang="ru-RU" sz="4800" b="1" i="1" dirty="0" err="1">
                <a:solidFill>
                  <a:srgbClr val="C00000"/>
                </a:solidFill>
              </a:rPr>
              <a:t>цього</a:t>
            </a:r>
            <a:r>
              <a:rPr lang="ru-RU" sz="4800" b="1" i="1" dirty="0">
                <a:solidFill>
                  <a:srgbClr val="C00000"/>
                </a:solidFill>
              </a:rPr>
              <a:t> дня</a:t>
            </a:r>
            <a:r>
              <a:rPr lang="ru-RU" sz="4800" b="1" i="1" dirty="0" smtClean="0">
                <a:solidFill>
                  <a:srgbClr val="C00000"/>
                </a:solidFill>
              </a:rPr>
              <a:t>…»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речей,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16424"/>
            <a:ext cx="446449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«Забудь </a:t>
            </a:r>
            <a:r>
              <a:rPr lang="ru-RU" sz="4800" b="1" i="1" dirty="0">
                <a:solidFill>
                  <a:srgbClr val="C00000"/>
                </a:solidFill>
              </a:rPr>
              <a:t>про </a:t>
            </a:r>
            <a:r>
              <a:rPr lang="ru-RU" sz="4800" b="1" i="1" dirty="0" err="1">
                <a:solidFill>
                  <a:srgbClr val="C00000"/>
                </a:solidFill>
              </a:rPr>
              <a:t>сьогодні</a:t>
            </a:r>
            <a:r>
              <a:rPr lang="ru-RU" sz="4800" b="1" i="1" dirty="0">
                <a:solidFill>
                  <a:srgbClr val="C00000"/>
                </a:solidFill>
              </a:rPr>
              <a:t> й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зосередься</a:t>
            </a:r>
            <a:endParaRPr lang="ru-RU" sz="4800" b="1" i="1" dirty="0">
              <a:solidFill>
                <a:srgbClr val="C00000"/>
              </a:solidFill>
            </a:endParaRPr>
          </a:p>
          <a:p>
            <a:r>
              <a:rPr lang="ru-RU" sz="4800" b="1" i="1" dirty="0">
                <a:solidFill>
                  <a:srgbClr val="C00000"/>
                </a:solidFill>
              </a:rPr>
              <a:t>на </a:t>
            </a:r>
            <a:r>
              <a:rPr lang="ru-RU" sz="4800" b="1" i="1" dirty="0" err="1">
                <a:solidFill>
                  <a:srgbClr val="C00000"/>
                </a:solidFill>
              </a:rPr>
              <a:t>завтрашньому</a:t>
            </a: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дні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  <a:endParaRPr lang="ru-RU" sz="4800" b="1" i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Дитина</a:t>
            </a:r>
            <a:r>
              <a:rPr lang="ru-RU" sz="53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3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чує</a:t>
            </a:r>
            <a:r>
              <a:rPr lang="ru-RU" sz="5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7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74954" y="1021842"/>
            <a:ext cx="7461504" cy="475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</a:pPr>
            <a:endParaRPr lang="uk-UA" b="1" u="sng" cap="all" dirty="0">
              <a:solidFill>
                <a:srgbClr val="B80E0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15000"/>
              </a:lnSpc>
            </a:pPr>
            <a:r>
              <a:rPr lang="uk-UA" b="1" u="sng" cap="all" dirty="0">
                <a:solidFill>
                  <a:srgbClr val="B80E0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u="sng" cap="all" dirty="0">
                <a:solidFill>
                  <a:srgbClr val="B80E0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 гармонійне навчання дитини</a:t>
            </a:r>
            <a:r>
              <a:rPr lang="uk-UA" b="1" u="sng" cap="all" dirty="0">
                <a:solidFill>
                  <a:srgbClr val="B80E0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685800">
              <a:lnSpc>
                <a:spcPct val="115000"/>
              </a:lnSpc>
            </a:pPr>
            <a:endParaRPr lang="uk-UA" sz="1050" b="1" u="sng" cap="al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15000"/>
              </a:lnSpc>
            </a:pPr>
            <a:endParaRPr lang="uk-UA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15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Надихніть дитину на розповідь про свої шкільні справи. </a:t>
            </a:r>
          </a:p>
          <a:p>
            <a:pPr marL="257175" indent="-257175" algn="just" defTabSz="6858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15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 розмовляйте з учителями вашої дитини про її успішність, поведінку. </a:t>
            </a:r>
          </a:p>
          <a:p>
            <a:pPr marL="257175" indent="-257175" algn="just" defTabSz="6858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15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пов’язуйте оцінки за успішність дитини зі своєю системою покарань та заохочень. </a:t>
            </a:r>
          </a:p>
          <a:p>
            <a:pPr marL="257175" indent="-257175" algn="just" defTabSz="6858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15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Допомагайте дитині виконувати домашні завдання, але не робіть їх самі. </a:t>
            </a:r>
          </a:p>
          <a:p>
            <a:pPr marL="257175" indent="-257175" algn="just" defTabSz="6858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15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Допоможіть дитині відчути інтерес до того, що викладають у школі. </a:t>
            </a:r>
          </a:p>
          <a:p>
            <a:pPr marL="257175" indent="-257175" algn="just" defTabSz="6858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15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Особливі зусилля прикладайте для того, щоб підтримати спокійну та стабільну атмосферу в домі, коли у шкільному житті дитини відбуваються зміни.</a:t>
            </a:r>
          </a:p>
        </p:txBody>
      </p:sp>
    </p:spTree>
    <p:extLst>
      <p:ext uri="{BB962C8B-B14F-4D97-AF65-F5344CB8AC3E}">
        <p14:creationId xmlns:p14="http://schemas.microsoft.com/office/powerpoint/2010/main" val="697499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spc="0" dirty="0">
                <a:solidFill>
                  <a:srgbClr val="B80E0F"/>
                </a:solidFill>
                <a:latin typeface="Arial Black" panose="020B0A04020102020204" pitchFamily="34" charset="0"/>
              </a:rPr>
              <a:t>ВАЖЛИВА ТРАДИЦІЯ ПЕРЕД СНОМ: </a:t>
            </a:r>
            <a:br>
              <a:rPr lang="uk-UA" sz="2400" spc="0" dirty="0">
                <a:solidFill>
                  <a:srgbClr val="B80E0F"/>
                </a:solidFill>
                <a:latin typeface="Arial Black" panose="020B0A04020102020204" pitchFamily="34" charset="0"/>
              </a:rPr>
            </a:br>
            <a:r>
              <a:rPr lang="uk-UA" sz="2400" spc="0" dirty="0">
                <a:solidFill>
                  <a:srgbClr val="B80E0F"/>
                </a:solidFill>
                <a:latin typeface="Arial Black" panose="020B0A04020102020204" pitchFamily="34" charset="0"/>
              </a:rPr>
              <a:t>«3 ЗАПИТАННЯ – 3 ВІДПОВІДІ»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789938" y="2263138"/>
            <a:ext cx="6912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500" cap="all" dirty="0">
                <a:solidFill>
                  <a:prstClr val="black"/>
                </a:solidFill>
                <a:latin typeface="Arial Black" panose="020B0A04020102020204" pitchFamily="34" charset="0"/>
              </a:rPr>
              <a:t>1. Що тобі сьогодні найбільше запам'яталося?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500" cap="all" dirty="0">
                <a:solidFill>
                  <a:prstClr val="black"/>
                </a:solidFill>
                <a:latin typeface="Arial Black" panose="020B0A04020102020204" pitchFamily="34" charset="0"/>
              </a:rPr>
              <a:t>2. Що тобі сьогодні засмутило?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1500" cap="all" dirty="0">
                <a:solidFill>
                  <a:prstClr val="black"/>
                </a:solidFill>
                <a:latin typeface="Arial Black" panose="020B0A04020102020204" pitchFamily="34" charset="0"/>
              </a:rPr>
              <a:t>3. Що тебе сьогодні розсмішило?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endParaRPr lang="uk-UA" sz="1500" cap="all" dirty="0">
              <a:solidFill>
                <a:prstClr val="black"/>
              </a:solidFill>
              <a:latin typeface="Impact" panose="020B0806030902050204"/>
            </a:endParaRPr>
          </a:p>
        </p:txBody>
      </p:sp>
      <p:pic>
        <p:nvPicPr>
          <p:cNvPr id="4" name="Picture 2" descr="Як допомогти дитині заснути: поради психолога Світлани Ройз - Learning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28" y="3382237"/>
            <a:ext cx="3830287" cy="25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0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зможно, это изображение текст «ВИДАВНИЦТВО PAHOK 9 СПОСОБИВ БУТИ БЛИЖЧЕ ДО ДИТИНИ 1. Говорίть не тίльки про справи в Школί, Цикавтесь emo цίями, враженнями 2. Дозвольте ίй навчити вас тому, що Ий цίκаво, це вас дуже зблизить 3. Запам ятовуйте те, що важливо для вашоΪ дитини 4. 4.Розповидайте i про ш, справи 5. Знайдить спίльне хоб. 6. Розпов.дайте смишн τα Цίκα icTopii 3 вашого життя 7 Тнколи бешкетуйте разом 8. Вибачайтесь, коли д.йсно були нерав. Дίл.ься 3 дитиною повчальними τα мудрими уроками 3 вашого жИТТ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5" y="1075245"/>
            <a:ext cx="7303769" cy="49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62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55" y="979617"/>
            <a:ext cx="5294375" cy="50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6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76" y="1000934"/>
            <a:ext cx="4896707" cy="48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02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mc-rivne.ucoz.ua/Sttati/Metod/2013/kosobut/image0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фізичне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насильство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навмисне</a:t>
            </a:r>
            <a:r>
              <a:rPr lang="ru-RU" dirty="0"/>
              <a:t> </a:t>
            </a:r>
            <a:r>
              <a:rPr lang="ru-RU" dirty="0" err="1"/>
              <a:t>нанесення</a:t>
            </a:r>
            <a:r>
              <a:rPr lang="ru-RU" dirty="0"/>
              <a:t> одним членом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побоїв</a:t>
            </a:r>
            <a:r>
              <a:rPr lang="ru-RU" dirty="0"/>
              <a:t>, </a:t>
            </a:r>
            <a:r>
              <a:rPr lang="ru-RU" dirty="0" err="1"/>
              <a:t>тілесних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привести </a:t>
            </a:r>
            <a:r>
              <a:rPr lang="ru-RU" dirty="0" err="1"/>
              <a:t>або</a:t>
            </a:r>
            <a:r>
              <a:rPr lang="ru-RU" dirty="0"/>
              <a:t> привели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нанесення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честі</a:t>
            </a:r>
            <a:r>
              <a:rPr lang="ru-RU" dirty="0"/>
              <a:t> та </a:t>
            </a:r>
            <a:r>
              <a:rPr lang="ru-RU" dirty="0" err="1"/>
              <a:t>достоїнству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спричинення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заборонені</a:t>
            </a:r>
            <a:r>
              <a:rPr lang="ru-RU" dirty="0"/>
              <a:t> </a:t>
            </a:r>
            <a:r>
              <a:rPr lang="ru-RU" dirty="0" smtClean="0"/>
              <a:t>законом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Види насильства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насилля в сім'ї як соціальна про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63" y="4365104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3456384"/>
          </a:xfrm>
        </p:spPr>
        <p:txBody>
          <a:bodyPr/>
          <a:lstStyle/>
          <a:p>
            <a:r>
              <a:rPr lang="ru-RU" sz="2800" b="1" dirty="0" err="1" smtClean="0"/>
              <a:t>психологічне</a:t>
            </a:r>
            <a:r>
              <a:rPr lang="ru-RU" sz="2800" b="1" dirty="0" smtClean="0"/>
              <a:t> </a:t>
            </a:r>
            <a:r>
              <a:rPr lang="ru-RU" sz="2800" b="1" dirty="0" err="1"/>
              <a:t>насильство</a:t>
            </a:r>
            <a:r>
              <a:rPr lang="ru-RU" sz="2800" b="1" dirty="0"/>
              <a:t> </a:t>
            </a:r>
            <a:r>
              <a:rPr lang="ru-RU" dirty="0"/>
              <a:t>– </a:t>
            </a:r>
            <a:r>
              <a:rPr lang="ru-RU" dirty="0" err="1"/>
              <a:t>насильство</a:t>
            </a:r>
            <a:r>
              <a:rPr lang="ru-RU" dirty="0"/>
              <a:t>, </a:t>
            </a:r>
            <a:r>
              <a:rPr lang="ru-RU" dirty="0" err="1"/>
              <a:t>пов’язане</a:t>
            </a:r>
            <a:r>
              <a:rPr lang="ru-RU" dirty="0"/>
              <a:t> з </a:t>
            </a:r>
            <a:r>
              <a:rPr lang="ru-RU" dirty="0" err="1"/>
              <a:t>дією</a:t>
            </a:r>
            <a:r>
              <a:rPr lang="ru-RU" dirty="0"/>
              <a:t> одного члена </a:t>
            </a:r>
            <a:r>
              <a:rPr lang="ru-RU" dirty="0" err="1"/>
              <a:t>родини</a:t>
            </a:r>
            <a:r>
              <a:rPr lang="ru-RU" dirty="0"/>
              <a:t> на </a:t>
            </a:r>
            <a:r>
              <a:rPr lang="ru-RU" dirty="0" err="1"/>
              <a:t>психіку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шляхом </a:t>
            </a:r>
            <a:r>
              <a:rPr lang="ru-RU" dirty="0" err="1"/>
              <a:t>словесних</a:t>
            </a:r>
            <a:r>
              <a:rPr lang="ru-RU" dirty="0"/>
              <a:t> образ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погроз</a:t>
            </a:r>
            <a:r>
              <a:rPr lang="ru-RU" dirty="0"/>
              <a:t>, </a:t>
            </a:r>
            <a:r>
              <a:rPr lang="ru-RU" dirty="0" err="1"/>
              <a:t>переслідування</a:t>
            </a:r>
            <a:r>
              <a:rPr lang="ru-RU" dirty="0"/>
              <a:t>, </a:t>
            </a:r>
            <a:r>
              <a:rPr lang="ru-RU" dirty="0" err="1"/>
              <a:t>залякування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емоційна</a:t>
            </a:r>
            <a:r>
              <a:rPr lang="ru-RU" dirty="0"/>
              <a:t> </a:t>
            </a:r>
            <a:r>
              <a:rPr lang="ru-RU" dirty="0" err="1"/>
              <a:t>невпевненість</a:t>
            </a:r>
            <a:r>
              <a:rPr lang="ru-RU" dirty="0"/>
              <a:t>, </a:t>
            </a:r>
            <a:r>
              <a:rPr lang="ru-RU" dirty="0" err="1"/>
              <a:t>нездатність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себе й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i="1" dirty="0"/>
              <a:t>з</a:t>
            </a:r>
            <a:r>
              <a:rPr lang="ru-RU" dirty="0"/>
              <a:t>аподіюватися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заподіюється</a:t>
            </a:r>
            <a:r>
              <a:rPr lang="ru-RU" dirty="0"/>
              <a:t> шкода </a:t>
            </a:r>
            <a:r>
              <a:rPr lang="ru-RU" dirty="0" err="1"/>
              <a:t>психічному</a:t>
            </a:r>
            <a:r>
              <a:rPr lang="ru-RU" dirty="0"/>
              <a:t> </a:t>
            </a:r>
            <a:r>
              <a:rPr lang="ru-RU" dirty="0" err="1" smtClean="0"/>
              <a:t>здоров’ю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976664" cy="1252728"/>
          </a:xfrm>
        </p:spPr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Види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насильства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Картинки по запросу психологічне насиль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0" y="4365104"/>
            <a:ext cx="38293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ru-RU" sz="3200" b="1" dirty="0" err="1" smtClean="0"/>
              <a:t>економічне</a:t>
            </a:r>
            <a:r>
              <a:rPr lang="ru-RU" sz="3200" b="1" dirty="0" smtClean="0"/>
              <a:t> </a:t>
            </a:r>
            <a:r>
              <a:rPr lang="ru-RU" sz="3200" b="1" dirty="0" err="1"/>
              <a:t>насильство</a:t>
            </a:r>
            <a:r>
              <a:rPr lang="ru-RU" sz="3200" b="1" dirty="0"/>
              <a:t> </a:t>
            </a:r>
            <a:r>
              <a:rPr lang="ru-RU" dirty="0"/>
              <a:t>– </a:t>
            </a:r>
            <a:r>
              <a:rPr lang="ru-RU" dirty="0" err="1"/>
              <a:t>навмисне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одним членом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,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одягу</a:t>
            </a:r>
            <a:r>
              <a:rPr lang="ru-RU" dirty="0"/>
              <a:t> й </a:t>
            </a:r>
            <a:r>
              <a:rPr lang="ru-RU" dirty="0" err="1"/>
              <a:t>іншого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постраждалий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передбачене</a:t>
            </a:r>
            <a:r>
              <a:rPr lang="ru-RU" dirty="0"/>
              <a:t> законом право,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Види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насильства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drohobych-rda.gov.ua/uploads/posts/2015-07/1438328750_torgvlya-lyud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41749"/>
            <a:ext cx="3422154" cy="23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жорстокі</a:t>
            </a:r>
            <a:r>
              <a:rPr lang="ru-RU" dirty="0" smtClean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знущання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обиття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штовхання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 smtClean="0"/>
              <a:t>задушити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викручування</a:t>
            </a:r>
            <a:r>
              <a:rPr lang="ru-RU" dirty="0"/>
              <a:t> рук та </a:t>
            </a:r>
            <a:r>
              <a:rPr lang="ru-RU" dirty="0" err="1" smtClean="0"/>
              <a:t>ін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свідком</a:t>
            </a:r>
            <a:r>
              <a:rPr lang="ru-RU" dirty="0"/>
              <a:t> </a:t>
            </a:r>
            <a:r>
              <a:rPr lang="ru-RU" dirty="0" err="1"/>
              <a:t>знущань</a:t>
            </a:r>
            <a:r>
              <a:rPr lang="ru-RU" dirty="0"/>
              <a:t> над </a:t>
            </a:r>
            <a:r>
              <a:rPr lang="ru-RU" dirty="0" err="1"/>
              <a:t>іншими</a:t>
            </a:r>
            <a:r>
              <a:rPr lang="ru-RU" dirty="0"/>
              <a:t> членами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Типи жорстокого поводження з дітьми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22567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/>
              <a:t>б’є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матір</a:t>
            </a:r>
            <a:r>
              <a:rPr lang="ru-RU" dirty="0"/>
              <a:t> у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"</a:t>
            </a:r>
            <a:r>
              <a:rPr lang="ru-RU" dirty="0" err="1"/>
              <a:t>погану</a:t>
            </a:r>
            <a:r>
              <a:rPr lang="ru-RU" dirty="0"/>
              <a:t>"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карають</a:t>
            </a:r>
            <a:r>
              <a:rPr lang="ru-RU" dirty="0"/>
              <a:t> у </a:t>
            </a:r>
            <a:r>
              <a:rPr lang="ru-RU" dirty="0" err="1"/>
              <a:t>присутності</a:t>
            </a:r>
            <a:r>
              <a:rPr lang="ru-RU" dirty="0"/>
              <a:t> "</a:t>
            </a:r>
            <a:r>
              <a:rPr lang="ru-RU" dirty="0" err="1"/>
              <a:t>хорошої</a:t>
            </a:r>
            <a:r>
              <a:rPr lang="ru-RU" dirty="0"/>
              <a:t>" </a:t>
            </a:r>
            <a:r>
              <a:rPr lang="ru-RU" dirty="0" err="1" smtClean="0"/>
              <a:t>дитини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є </a:t>
            </a:r>
            <a:r>
              <a:rPr lang="ru-RU" dirty="0" err="1" smtClean="0"/>
              <a:t>свідком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знущань</a:t>
            </a:r>
            <a:r>
              <a:rPr lang="ru-RU" dirty="0" smtClean="0"/>
              <a:t> над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є членом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4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/>
              <a:t>привілеїв</a:t>
            </a:r>
            <a:r>
              <a:rPr lang="ru-RU" sz="2800" dirty="0"/>
              <a:t> </a:t>
            </a:r>
            <a:r>
              <a:rPr lang="ru-RU" sz="2800" dirty="0" err="1"/>
              <a:t>дорослих</a:t>
            </a:r>
            <a:r>
              <a:rPr lang="ru-RU" sz="2800" dirty="0"/>
              <a:t>: </a:t>
            </a:r>
          </a:p>
          <a:p>
            <a:pPr marL="0" indent="0">
              <a:buNone/>
            </a:pPr>
            <a:r>
              <a:rPr lang="ru-RU" sz="2800" dirty="0" err="1" smtClean="0"/>
              <a:t>поводження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дітьми</a:t>
            </a:r>
            <a:r>
              <a:rPr lang="ru-RU" sz="2800" dirty="0"/>
              <a:t> як з рабами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smtClean="0"/>
              <a:t>слугами</a:t>
            </a:r>
          </a:p>
          <a:p>
            <a:pPr marL="0" indent="0">
              <a:buNone/>
            </a:pPr>
            <a:r>
              <a:rPr lang="ru-RU" sz="2800" dirty="0" err="1"/>
              <a:t>п</a:t>
            </a:r>
            <a:r>
              <a:rPr lang="ru-RU" sz="2800" dirty="0" err="1" smtClean="0"/>
              <a:t>окарання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поводження</a:t>
            </a:r>
            <a:r>
              <a:rPr lang="ru-RU" sz="2800" dirty="0" smtClean="0"/>
              <a:t>, як з </a:t>
            </a:r>
            <a:r>
              <a:rPr lang="ru-RU" sz="2800" dirty="0" err="1" smtClean="0"/>
              <a:t>підлеглими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поводження</a:t>
            </a:r>
            <a:r>
              <a:rPr lang="ru-RU" sz="2800" dirty="0" smtClean="0"/>
              <a:t> </a:t>
            </a:r>
            <a:r>
              <a:rPr lang="ru-RU" sz="2800" dirty="0"/>
              <a:t>як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своєю</a:t>
            </a:r>
            <a:r>
              <a:rPr lang="ru-RU" sz="2800" dirty="0"/>
              <a:t> </a:t>
            </a:r>
            <a:r>
              <a:rPr lang="ru-RU" sz="2800" dirty="0" err="1" smtClean="0"/>
              <a:t>власністю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 smtClean="0"/>
              <a:t>жорстокого</a:t>
            </a:r>
            <a:r>
              <a:rPr lang="ru-RU" dirty="0" smtClean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39308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3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7.xml><?xml version="1.0" encoding="utf-8"?>
<a:theme xmlns:a="http://schemas.openxmlformats.org/drawingml/2006/main" name="4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8.xml><?xml version="1.0" encoding="utf-8"?>
<a:theme xmlns:a="http://schemas.openxmlformats.org/drawingml/2006/main" name="5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</TotalTime>
  <Words>816</Words>
  <Application>Microsoft Office PowerPoint</Application>
  <PresentationFormat>Экран (4:3)</PresentationFormat>
  <Paragraphs>109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34</vt:i4>
      </vt:variant>
    </vt:vector>
  </HeadingPairs>
  <TitlesOfParts>
    <vt:vector size="53" baseType="lpstr">
      <vt:lpstr>Arial</vt:lpstr>
      <vt:lpstr>Arial Black</vt:lpstr>
      <vt:lpstr>Book Antiqua</vt:lpstr>
      <vt:lpstr>Calibri</vt:lpstr>
      <vt:lpstr>Candara</vt:lpstr>
      <vt:lpstr>Century Gothic</vt:lpstr>
      <vt:lpstr>Corbel</vt:lpstr>
      <vt:lpstr>Gill Sans MT</vt:lpstr>
      <vt:lpstr>Impact</vt:lpstr>
      <vt:lpstr>Symbol</vt:lpstr>
      <vt:lpstr>Times New Roman</vt:lpstr>
      <vt:lpstr>Волна</vt:lpstr>
      <vt:lpstr>1_Аптека</vt:lpstr>
      <vt:lpstr>Badge</vt:lpstr>
      <vt:lpstr>1_Badge</vt:lpstr>
      <vt:lpstr>2_Badge</vt:lpstr>
      <vt:lpstr>3_Badge</vt:lpstr>
      <vt:lpstr>4_Badge</vt:lpstr>
      <vt:lpstr>5_Badge</vt:lpstr>
      <vt:lpstr>Світ без насилля</vt:lpstr>
      <vt:lpstr>Презентация PowerPoint</vt:lpstr>
      <vt:lpstr>Презентация PowerPoint</vt:lpstr>
      <vt:lpstr>Види насильства</vt:lpstr>
      <vt:lpstr>Види насильства</vt:lpstr>
      <vt:lpstr>Види насильства</vt:lpstr>
      <vt:lpstr>Типи жорстокого поводження з дітьми</vt:lpstr>
      <vt:lpstr>Типи жорстокого поводження з дітьми</vt:lpstr>
      <vt:lpstr>Типи жорстокого поводження з дітьми</vt:lpstr>
      <vt:lpstr>Типи жорстокого поводження з дітьми</vt:lpstr>
      <vt:lpstr>Причини виникнення жорстокого ставлення до дітей </vt:lpstr>
      <vt:lpstr>Причини виникнення жорстокого ставлення до дітей </vt:lpstr>
      <vt:lpstr>Презентация PowerPoint</vt:lpstr>
      <vt:lpstr>8 речей, які не потрібно говорити дітям</vt:lpstr>
      <vt:lpstr>Дитина чує  </vt:lpstr>
      <vt:lpstr>8 речей, які НЕ потрібно говорити дітям</vt:lpstr>
      <vt:lpstr>Дитина чує </vt:lpstr>
      <vt:lpstr>8 речей, які НЕ потрібно говорити дітям</vt:lpstr>
      <vt:lpstr>Дитина чує  </vt:lpstr>
      <vt:lpstr>8 речей, які НЕ потрібно говорити дітям</vt:lpstr>
      <vt:lpstr>Дитина чує </vt:lpstr>
      <vt:lpstr>8 речей, які НЕ потрібно говорити дітям</vt:lpstr>
      <vt:lpstr>Дитина чує </vt:lpstr>
      <vt:lpstr>8 речей, які НЕ потрібно говорити дітям</vt:lpstr>
      <vt:lpstr>Дитина чує </vt:lpstr>
      <vt:lpstr>8 речей, які НЕ потрібно говорити дітям</vt:lpstr>
      <vt:lpstr>Дитина чує </vt:lpstr>
      <vt:lpstr>8 речей, які НЕ потрібно говорити дітям</vt:lpstr>
      <vt:lpstr>Дитина чує  </vt:lpstr>
      <vt:lpstr>ВАЖЛИВА ТРАДИЦІЯ ПЕРЕД СНОМ:  «3 ЗАПИТАННЯ – 3 ВІДПОВІДІ»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Насилля в сім’ї</dc:title>
  <dc:creator>Люда</dc:creator>
  <cp:lastModifiedBy>Пользователь Windows</cp:lastModifiedBy>
  <cp:revision>35</cp:revision>
  <dcterms:created xsi:type="dcterms:W3CDTF">2015-11-28T16:42:08Z</dcterms:created>
  <dcterms:modified xsi:type="dcterms:W3CDTF">2024-02-28T19:10:48Z</dcterms:modified>
</cp:coreProperties>
</file>