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9" r:id="rId5"/>
    <p:sldId id="315" r:id="rId6"/>
    <p:sldId id="270" r:id="rId7"/>
    <p:sldId id="271" r:id="rId8"/>
    <p:sldId id="309" r:id="rId9"/>
    <p:sldId id="272" r:id="rId10"/>
    <p:sldId id="325" r:id="rId11"/>
    <p:sldId id="324" r:id="rId12"/>
    <p:sldId id="273" r:id="rId13"/>
    <p:sldId id="274" r:id="rId14"/>
    <p:sldId id="268" r:id="rId15"/>
    <p:sldId id="312" r:id="rId16"/>
    <p:sldId id="265" r:id="rId17"/>
    <p:sldId id="277" r:id="rId18"/>
    <p:sldId id="275" r:id="rId19"/>
    <p:sldId id="276" r:id="rId20"/>
    <p:sldId id="278" r:id="rId21"/>
    <p:sldId id="263" r:id="rId22"/>
    <p:sldId id="279" r:id="rId23"/>
    <p:sldId id="280" r:id="rId24"/>
    <p:sldId id="322" r:id="rId25"/>
    <p:sldId id="282" r:id="rId26"/>
    <p:sldId id="311" r:id="rId27"/>
    <p:sldId id="310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08" r:id="rId36"/>
    <p:sldId id="313" r:id="rId37"/>
    <p:sldId id="290" r:id="rId38"/>
    <p:sldId id="331" r:id="rId39"/>
    <p:sldId id="296" r:id="rId40"/>
    <p:sldId id="314" r:id="rId41"/>
    <p:sldId id="306" r:id="rId42"/>
    <p:sldId id="297" r:id="rId43"/>
    <p:sldId id="327" r:id="rId44"/>
    <p:sldId id="291" r:id="rId45"/>
    <p:sldId id="316" r:id="rId46"/>
    <p:sldId id="318" r:id="rId47"/>
    <p:sldId id="317" r:id="rId48"/>
    <p:sldId id="328" r:id="rId49"/>
    <p:sldId id="292" r:id="rId50"/>
    <p:sldId id="330" r:id="rId51"/>
    <p:sldId id="293" r:id="rId52"/>
    <p:sldId id="305" r:id="rId53"/>
    <p:sldId id="300" r:id="rId54"/>
    <p:sldId id="319" r:id="rId55"/>
    <p:sldId id="302" r:id="rId56"/>
    <p:sldId id="320" r:id="rId57"/>
    <p:sldId id="321" r:id="rId58"/>
    <p:sldId id="304" r:id="rId59"/>
    <p:sldId id="326" r:id="rId60"/>
    <p:sldId id="266" r:id="rId61"/>
    <p:sldId id="323" r:id="rId62"/>
    <p:sldId id="307" r:id="rId63"/>
    <p:sldId id="262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=""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DD4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15" autoAdjust="0"/>
  </p:normalViewPr>
  <p:slideViewPr>
    <p:cSldViewPr>
      <p:cViewPr varScale="1">
        <p:scale>
          <a:sx n="78" d="100"/>
          <a:sy n="78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  <p:pic>
        <p:nvPicPr>
          <p:cNvPr id="8" name="Рисунок 7" descr="1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  <p:pic>
        <p:nvPicPr>
          <p:cNvPr id="8" name="Рисунок 7" descr="1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  <p:pic>
        <p:nvPicPr>
          <p:cNvPr id="8" name="Рисунок 7" descr="1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  <p:pic>
        <p:nvPicPr>
          <p:cNvPr id="8" name="Рисунок 7" descr="1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9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6F35-C517-4637-A1FC-28FD0D08B757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96F35-C517-4637-A1FC-28FD0D08B757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D5ED3-3FA0-4468-8017-76D450D45D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  <p:pic>
        <p:nvPicPr>
          <p:cNvPr id="8" name="Рисунок 7" descr="7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65" r:id="rId3"/>
    <p:sldLayoutId id="2147483667" r:id="rId4"/>
    <p:sldLayoutId id="2147483666" r:id="rId5"/>
    <p:sldLayoutId id="2147483660" r:id="rId6"/>
    <p:sldLayoutId id="2147483661" r:id="rId7"/>
    <p:sldLayoutId id="2147483662" r:id="rId8"/>
    <p:sldLayoutId id="2147483664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0" y="476672"/>
            <a:ext cx="6696744" cy="3960440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Самозвіт директора </a:t>
            </a:r>
          </a:p>
          <a:p>
            <a:pPr algn="ctr"/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ОЗО 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Клішковецький</a:t>
            </a:r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І-ІІІ ст.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Боднар Надії Сергіївни за 2021-2022 </a:t>
            </a:r>
            <a:r>
              <a:rPr lang="uk-UA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DELL\Downloads\НС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426" t="23946" r="25728" b="5074"/>
          <a:stretch/>
        </p:blipFill>
        <p:spPr bwMode="auto">
          <a:xfrm>
            <a:off x="-108520" y="26609"/>
            <a:ext cx="3226087" cy="3960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Штатний розпис</a:t>
            </a:r>
            <a:endParaRPr lang="uk-UA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253816" cy="54403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065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Штатний розпис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" t="5510" r="2729" b="8534"/>
          <a:stretch/>
        </p:blipFill>
        <p:spPr>
          <a:xfrm rot="16200000">
            <a:off x="1694450" y="617919"/>
            <a:ext cx="5575081" cy="65887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6012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Опорний заклад освіти здійснює свою діяльність за Статутом затвердженим  Рішенням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11-ї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сесії  VIII  скликання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Клішковецької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сільської ради Дністровського району Чернівецької області від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08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грудня 2021 року №377/11/2021 </a:t>
            </a:r>
            <a:endPara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Місія навчального закладу –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навичок навчання протягом життя, заохочувати пізнавати, досліджувати, відкривати й дивуватись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Візія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навчального закладу –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опорний заклад освіти, це лідер з високою інноваційною освітою, розвинутим партнерством та постійним прагненням досконалості, з сучасним комфортним освітнім середовищем, який надає якісні освітні послуги та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забезпечує розвиток в  </a:t>
            </a:r>
            <a:r>
              <a:rPr lang="uk-UA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дошкіллі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допрофільне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профільне навчання, розвиток творчих здібностей та виховує особистість для демократичного суспільства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1961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Законодавча база функціонування Опорного закладу освіти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420888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 України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Про освіту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Про загальну середню освіту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Статут закладу освіти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філію Опорного закладу освіти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980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Мережа</a:t>
            </a:r>
            <a:r>
              <a:rPr lang="ru-RU" dirty="0"/>
              <a:t/>
            </a:r>
            <a:br>
              <a:rPr lang="ru-RU" dirty="0"/>
            </a:b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Опорному закладі освіти станом на 01.09.2021р. навчалося 453 учні та 35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 дошкільного підрозділу: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31422" t="31603" r="24616" b="21377"/>
          <a:stretch/>
        </p:blipFill>
        <p:spPr bwMode="auto">
          <a:xfrm>
            <a:off x="791580" y="1124744"/>
            <a:ext cx="7560840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9042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Перспективна мережа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31684" t="21893" r="24831" b="13340"/>
          <a:stretch/>
        </p:blipFill>
        <p:spPr bwMode="auto">
          <a:xfrm>
            <a:off x="1547664" y="1124744"/>
            <a:ext cx="6624736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11320" y="6445324"/>
            <a:ext cx="192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495 учнів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560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</a:t>
            </a: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програма. Робочий навчальний план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1-11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2021/2022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1-2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 Типовою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Савченко О. Я.,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МОН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08.10.2019 року №1272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№1);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3-4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 Типовою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Савченко О. Я.,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МОН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08.10.2019 року № 1273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№1);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5-9-х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 Типовою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МОН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20.04.2018 року №405   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10-11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Типовою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ІІІ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МОН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20.04.2018 року №408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dirty="0" smtClean="0"/>
              <a:t>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програма. Робочий навчальний план. Варіантна складова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1-4 класи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20888"/>
            <a:ext cx="62646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ідсилення предметів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інваріантної складової: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українська мова, математика</a:t>
            </a:r>
          </a:p>
          <a:p>
            <a:pPr lvl="0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спеціальний курс з психології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Сходинки етичного зростання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5012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/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програма. Робочий навчальний план. Варіантна складова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uk-UA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5-9 класи</a:t>
            </a:r>
          </a:p>
          <a:p>
            <a:pPr marL="0" lvl="0" indent="0">
              <a:buNone/>
            </a:pP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Підсилення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 інваріантної складової: 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мова: по 0,5 год. у 5-А, 5-Б, 6, 7-А, 7-Б класах, 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1 год. у 8, 9-А, 9-Б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buNone/>
            </a:pP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факультативів: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«Основи християнської етики»: по 0,5 год. у 5-А, 5-Б, 6, 7-А, 7-Б т а 8 класах;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Українознавство: по 1 год. у 6, 7-А, 7-Б, 8 класах; 	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«Юний географ-краєзнавець»: по 0,5 год. у 9-А, 9-Б класах;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пецкурсу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«Вчимося бути громадянами»: 1 год. у 6 класі;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вибором</a:t>
            </a:r>
            <a:r>
              <a:rPr lang="uk-UA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фінансової грамотності:</a:t>
            </a:r>
            <a:r>
              <a:rPr lang="uk-UA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«Родинні фінанси»: по 0,5 год. у 5-А і 5-Б класах;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«Фінансово-грамотний споживач»: 0,5 год. у 6 класі; 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«Фінансова культура»: по 0,5 год. у 7-А і 7-Б класах;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«Прикладні фінанси»: 0,5 год. у 8 класі;  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ндивідуальні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з математики: по 0,5 год. у 7-А, 7-Б, 8, 9-А, 9-Б класах.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8283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програма. Робочий навчальний план. Варіантна складова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033" y="139501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10-11 класи</a:t>
            </a:r>
            <a:endParaRPr lang="ru-RU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Варіативна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в </a:t>
            </a:r>
            <a:r>
              <a:rPr lang="ru-RU" sz="5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старшій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на: </a:t>
            </a:r>
          </a:p>
          <a:p>
            <a:pPr marL="0" lvl="0" indent="0">
              <a:buNone/>
            </a:pPr>
            <a:r>
              <a:rPr lang="uk-UA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1)введення </a:t>
            </a: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профільного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предмету:</a:t>
            </a:r>
          </a:p>
          <a:p>
            <a:pPr marL="0" indent="0">
              <a:buNone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історія України – 1,5 год. у 10-А класі;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геометрія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 год. в 11-А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садівництва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 4 год. у 10-Б і 11-Б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годин на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інваріантної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 1 год. у 10-А і 11-А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геометрія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 1 год. у 10-А, 10-Б, 11-Б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зарубіжна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 1 год. у 10-А і 11-А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 0,5 год. у 10-Б і 11-Б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іноземної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 2 год. у 10-Б і 11-Б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«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Дорослішай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0,5 год. у 10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«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Фізіологія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1 год. у 10-А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«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Біохімічні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1 год. 11-А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«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Видатні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постаті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1 год. в 11-А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факультативи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«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Стилістика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– по 1 год. у 10-А і 11-А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«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біохімічний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- 1 год. в 11-Б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6)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математика – по 1 год. у 10-А і 11-А класах;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екологія – по 0,5 год. у 10-Б і 11-Б класах.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542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Адміністрація закладу освіти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26" t="13360" r="19771" b="26182"/>
          <a:stretch/>
        </p:blipFill>
        <p:spPr>
          <a:xfrm>
            <a:off x="395536" y="1124744"/>
            <a:ext cx="2251197" cy="2592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47864" y="1844824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 Наталія Григорівна – завідувач філії ОЗО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І-ІІІ ст.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 ст. – дошкільний заклад освіти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33" t="5900" r="2529" b="4851"/>
          <a:stretch/>
        </p:blipFill>
        <p:spPr>
          <a:xfrm>
            <a:off x="251521" y="3851443"/>
            <a:ext cx="2304256" cy="2720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771800" y="4611429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 Людмила Дмитрівна – 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директора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навчально-виховної роботи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 педагогічних працівників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Боднар Надія Сергіївна 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відповідає раніше присвоєній кваліфікаційній категорії «спеціаліст вищої категорії» та педагогічному званню «вчитель-методист»;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 Людмила Дмитрівна 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відповідає раніше присвоєній кваліфікаційній категорії «спеціаліст вищої категорії» та педагогічному званню «вчитель-методист»;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Кузик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Михайлина Михайлівна 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відповідає займаній посаді;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Кирилюк Сергій Миколайович 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відповідає займаній посаді;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 Наталя Григорівна 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відповідає займаній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посаді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8956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 педагогічних працівників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uk-UA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Войт</a:t>
            </a:r>
            <a:r>
              <a:rPr lang="uk-UA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Світлана Валеріївна </a:t>
            </a:r>
            <a:r>
              <a:rPr lang="uk-UA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відповідає займаній посаді, відповідає раніше присвоєній кваліфікаційній категорії «спеціаліст вищої категорії» та педагогічному званню «вчитель-методист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0"/>
            <a:r>
              <a:rPr lang="uk-UA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Пернай</a:t>
            </a:r>
            <a:r>
              <a:rPr lang="uk-UA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Віта Віталіївна </a:t>
            </a:r>
            <a:r>
              <a:rPr lang="uk-UA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відповідає займаній посаді, присвоєно кваліфікаційну категорію «спеціаліст другої категорії»;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Татарин Володимир Васильович </a:t>
            </a:r>
            <a:r>
              <a:rPr lang="uk-UA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відповідає займаній посаді, відповідає раніше присвоєній кваліфікаційній категорії «спеціаліст», присвоєно педагогічне звання «старший вчитель»;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Тимко</a:t>
            </a:r>
            <a:r>
              <a:rPr lang="uk-UA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Лідія Іванівна </a:t>
            </a:r>
            <a:r>
              <a:rPr lang="uk-UA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відповідає займаній посаді, присвоєно кваліфікаційну категорію «спеціаліст вищої категорії»;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Параскевін</a:t>
            </a:r>
            <a:r>
              <a:rPr lang="uk-UA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Василь Анатолійович </a:t>
            </a:r>
            <a:r>
              <a:rPr lang="uk-UA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відповідає займаній посаді, присвоєно кваліфікаційну категорію «спеціаліст вищої категорії»;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Параскинюк</a:t>
            </a:r>
            <a:r>
              <a:rPr lang="uk-UA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Алла </a:t>
            </a:r>
            <a:r>
              <a:rPr lang="uk-UA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Йордатіївна</a:t>
            </a:r>
            <a:r>
              <a:rPr lang="uk-UA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відповідає займаній посаді, відповідає раніше присвоєній кваліфікаційній категорії «спеціаліст вищої категорії» та педагогічному званню «старший вчитель»;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Кваснюк</a:t>
            </a:r>
            <a:r>
              <a:rPr lang="uk-UA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Василівна </a:t>
            </a:r>
            <a:r>
              <a:rPr lang="uk-UA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відповідає займаній посаді, відповідає раніше присвоєній кваліфікаційній категорії «спеціаліст»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 Олена Віталіївна </a:t>
            </a:r>
            <a:r>
              <a:rPr lang="uk-UA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відповідає займаній посаді, відповідає раніше присвоєній кваліфікаційній категорії «спеціаліст»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Числаш</a:t>
            </a:r>
            <a:r>
              <a:rPr lang="uk-UA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Олександр Іванович </a:t>
            </a:r>
            <a:r>
              <a:rPr lang="uk-UA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відповідає займаній посаді, присвоєно кваліфікаційну категорію «спеціаліст першої категорії»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Методична робота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Методична тема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-орієнтоване спрямування освітнього процесу шляхом впровадження сучасних форм і методів роботи, як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пріорітетного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напрямку в дошкільній та шкільній освіті.</a:t>
            </a:r>
          </a:p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успішності закладу освіти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вмотивований вчитель, щасливий учень, задоволені батьки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8696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Методична робота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 завдання 2021-2022 </a:t>
            </a:r>
            <a:r>
              <a:rPr lang="uk-UA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pPr>
              <a:buFontTx/>
              <a:buChar char="-"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людиноцентричної</a:t>
            </a: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 закладу освіти;</a:t>
            </a:r>
          </a:p>
          <a:p>
            <a:pPr>
              <a:buFontTx/>
              <a:buChar char="-"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роботи методичних підструктур: школа ППД, школа молодого вчителя, динамічна група, майстер-клас, методичні </a:t>
            </a:r>
            <a:r>
              <a:rPr lang="uk-UA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івенти</a:t>
            </a: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в практику роботи сучасних освітніх технологій, ППД освітян </a:t>
            </a:r>
            <a:r>
              <a:rPr lang="uk-UA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Клішковецької</a:t>
            </a: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ТГ, Дністровського району, Чернівецької області, Всеукраїнського рівня;</a:t>
            </a:r>
          </a:p>
          <a:p>
            <a:pPr>
              <a:buFontTx/>
              <a:buChar char="-"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Подальша інформатизація освітнього процесу;</a:t>
            </a:r>
          </a:p>
          <a:p>
            <a:pPr>
              <a:buFontTx/>
              <a:buChar char="-"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плану проходження курсів підвищення кваліфікації, атестації педагогічних кадрів;</a:t>
            </a:r>
          </a:p>
          <a:p>
            <a:pPr>
              <a:buFontTx/>
              <a:buChar char="-"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методичного супроводу для ефективності здобуття дошкільної, початкової, базової загальної середньої освіти;</a:t>
            </a:r>
          </a:p>
          <a:p>
            <a:pPr>
              <a:buFontTx/>
              <a:buChar char="-"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Мотивувати самоосвітню діяльність вчителя, участь у семінарах, </a:t>
            </a:r>
            <a:r>
              <a:rPr lang="uk-UA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вебінарах</a:t>
            </a: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фахових конкурсах;</a:t>
            </a:r>
          </a:p>
          <a:p>
            <a:pPr>
              <a:buFontTx/>
              <a:buChar char="-"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на імідж закладу освіти шляхом створення сучасного освітнього простору, безпечного та комфортного середовища для всіх учасників освітнього процесу;</a:t>
            </a:r>
          </a:p>
          <a:p>
            <a:pPr>
              <a:buFontTx/>
              <a:buChar char="-"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відповідних умов для дітей з особливими освітніми потребами;</a:t>
            </a:r>
          </a:p>
          <a:p>
            <a:pPr>
              <a:buFontTx/>
              <a:buChar char="-"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 постійний моніторинг результатів навчання, роботи з обдарованими дітьми та діагностику потреб, щодо якісного здобуття освіти учнями.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2049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Методична робота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та напрацювання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та дипломант конкурсу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року 2022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Ткач Т.В.,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Яковець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Г.В.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Електронне портфоліо педагогічних працівників.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Схвалено вченою радою навчальну програму з позашкільної освіти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з основами економіки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відділення математики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досвіду вчителя зарубіжної літератури 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Боднар Н.С. у методичному регіональному аукціоні.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 – тренери НУШ: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С.В. 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Курси, навчання-практикуми для вчителів-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предметників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викладатимуть у 5 класах в 2022-2023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 матеріалів для затвердження науково-методичною радою  Чернівецького ІППО: Боднар Н.С.,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матеріалів: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Венгер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Н.І., Попова М.М.,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Параскинюк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А.Й.</a:t>
            </a:r>
          </a:p>
          <a:p>
            <a:pPr>
              <a:buFontTx/>
              <a:buChar char="-"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Л.І. – практичний психолог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призер обласного конкурсу авторських програм з психології.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9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Методична робота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та напрацювання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вчителів, які атестувалися: С.В.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А.Й.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Параскинюк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В.В.Татарин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відкриті заняття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О.В.Дуб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О.В.Кваснюк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в освіті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відкриті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Венгер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Н.І., Попова Т.С.,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Федоруца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Н.С.,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Дудчак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Н.С., Павлюк Л., 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Мазур І.П.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Позакласні заходи: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Параскинюк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А.Й.,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Самборська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Л.Є.,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Геждеван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К.М., Колесникова С.П.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методичних підструктур: семінари – практикуми, методичні оперативні наради, майстер класи.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Методична робота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педагогічних працівників: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дипломів та сертифікатів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Боднар Н.С. – 6                           Музика Л.Д. – 6 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Кирилюк С.М. – 11                    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Кузик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М.М. – 1 </a:t>
            </a:r>
          </a:p>
          <a:p>
            <a:pPr marL="0" indent="0">
              <a:buNone/>
            </a:pP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Палагнюк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С.Д. – 7                     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Непийвода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К.В. – 4</a:t>
            </a:r>
          </a:p>
          <a:p>
            <a:pPr marL="0" indent="0">
              <a:buNone/>
            </a:pP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Жижина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І.В. – 4                          Ткач С.І. – 2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Бобик М.Г. – 3                             Герасимчук А.С. – 5</a:t>
            </a:r>
          </a:p>
          <a:p>
            <a:pPr marL="0" indent="0">
              <a:buNone/>
            </a:pP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Войт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С.В. – 5                               Ткач Т.В. – 5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Ткач Г.С. – 1                                 Кирилюк О.В. – 19 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Шевчук А.В. – 2                          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Боцько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Д.Й. – 4</a:t>
            </a:r>
          </a:p>
          <a:p>
            <a:pPr marL="0" indent="0">
              <a:buNone/>
            </a:pP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Балахтар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О.С. – 7                        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Бучача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Л.В. – 10 </a:t>
            </a:r>
          </a:p>
          <a:p>
            <a:pPr marL="0" indent="0">
              <a:buNone/>
            </a:pP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Зензюк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О.А – 3                            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Венгер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Н.І. – 1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Т.С. – 5                            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Мусурівська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О.М. – 6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Гончарук Н.Д. – 3                        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Числаш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В.В. – 11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Рогожа Л.В. – 3                            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Пернай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В.В. – 3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Павлюк Л.В. – 3                           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Кужна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О.В. – 19 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Колесник І.О. – 9                         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Кваснюк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О.В. – 8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 О.В. – 7                                   Мазур І.П. – 6 </a:t>
            </a:r>
          </a:p>
          <a:p>
            <a:pPr marL="0" indent="0">
              <a:buNone/>
            </a:pP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Пінтя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Т.С. – 3 </a:t>
            </a:r>
          </a:p>
          <a:p>
            <a:pPr marL="0" indent="0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15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в освіті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місцевого самоврядування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Чернівецький обласний ІОППО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заклади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Клішковецької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ТГ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Асоціація директорів ВГУ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Демократична школа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 Буковинська академія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Музична школа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культури, дозвілля, туризму та спорту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Клішковецької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громади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Волонтерські організації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Батьківська громадськість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Випускники навчального закладу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0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обдарованими дітьми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учнівського наукового товариства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Ерудит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- 92 учні.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філій Малої Буковинської академії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фізико-математичне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мовознавства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з викладачами філологічного, географічного факультетів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позашкільні конкурси, олімпіади.</a:t>
            </a:r>
          </a:p>
        </p:txBody>
      </p:sp>
    </p:spTree>
    <p:extLst>
      <p:ext uri="{BB962C8B-B14F-4D97-AF65-F5344CB8AC3E}">
        <p14:creationId xmlns="" xmlns:p14="http://schemas.microsoft.com/office/powerpoint/2010/main" val="36493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обдарованими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 етап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ВУО з основ наук 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51 призове місце;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Конкурс-захист учнівських науково-дослідницьких робіт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12 призерів;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Мовно-літературний конкурс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ім.Т.Г.Шевченка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9 призерів;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знавців української мови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ім.П.Яцика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9 призерів.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58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Адміністрація закладу освіти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1277081"/>
            <a:ext cx="45417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Кирилюк Сергій Миколайович –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директора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навчально-виховної роботи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9" y="1057959"/>
            <a:ext cx="2099690" cy="23710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63" t="21651" r="12988" b="1701"/>
          <a:stretch/>
        </p:blipFill>
        <p:spPr>
          <a:xfrm>
            <a:off x="2051720" y="2609322"/>
            <a:ext cx="2005945" cy="2440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151410" y="3212976"/>
            <a:ext cx="4505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Кузик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Михайлина Михайлівна –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директора з виховної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роботи, педагог-організатор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51" t="9051" r="25850" b="18500"/>
          <a:stretch/>
        </p:blipFill>
        <p:spPr>
          <a:xfrm>
            <a:off x="236130" y="4054911"/>
            <a:ext cx="2084617" cy="26636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483768" y="5282487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Числаш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Вікторія Вікторівна –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директора з виховної роботи,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педагог-організатор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3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313" y="188640"/>
            <a:ext cx="8229600" cy="720080"/>
          </a:xfrm>
        </p:spPr>
        <p:txBody>
          <a:bodyPr>
            <a:no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обдарованими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дітьми.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Обласний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ВУО з основ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- 3 призові місця: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мова і література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Митрофанюк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Крістіна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ІІ місце; історія Волос Віталій – ІІІ місце; зарубіжна література Сліпець Дар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–  ІІІ місце.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Конкурс-захист учнівських науково-дослідницьких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7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призерів: Кирилюк А. 11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Сліпець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11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Зубаїр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 11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Сторцун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 11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Ватаман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 10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Шумович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 10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Кирилюк В. 9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Мовно-літературний конкурс </a:t>
            </a: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ім.Т.Г.Шевченка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 В. – ІІІ місце;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знавців української мови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ім.П.Яцика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Митрофанюк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 –  І місце</a:t>
            </a:r>
          </a:p>
          <a:p>
            <a:pPr marL="0" indent="0">
              <a:buNone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творчих робіт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єднаємося брати мої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Яковець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 9 клас</a:t>
            </a:r>
          </a:p>
          <a:p>
            <a:pPr marL="0" indent="0">
              <a:buNone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Експедиція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Батьківщина - Україна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Турянська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5-Б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І місце (очно), ІІ місце (заочно), Кирилюк В. – І місце (очно) , ІІ місце (заочно) 9-Б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,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Кузик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С.- ІІІ місце 6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Обласний конкур-виставка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Галерея мистецтв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Кузик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 6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ІІІ місце відділення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Писанкарство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Конські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 9-Б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 ІІІ місце відділення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'які іграшки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Церковнюк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 – ІІІ місце, відділення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 техніки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Обласний турнір юних математиків ІІ місце: </a:t>
            </a:r>
          </a:p>
          <a:p>
            <a:pPr marL="0" indent="0"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Кирилюк А.,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Федоруца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М,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Фидишена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Д,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Зубаїр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Д.,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Митрофанюк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 учні 11 класу</a:t>
            </a:r>
          </a:p>
          <a:p>
            <a:pPr marL="0" indent="0">
              <a:buNone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Обласна учнівська конференція до 400-ліття Хотинської війни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Ткачук А. 10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Обласний учнівський екологічний конгрес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Живи, Земле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Кирилюк В. ІІ м, Кирилюк М. – ІІІ м.</a:t>
            </a:r>
          </a:p>
          <a:p>
            <a:pPr marL="0" indent="0"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Всеукраїнська виставка-конкурс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пошук і творчість тобі, Україно!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Конські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 9-Б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І місце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ідрозділ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«В’язана іграшка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Ткач К. 1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 ІІ місце підрозділ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Кужна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І.  ІІІ - місце  підрозділ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М’яка іграшка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900" dirty="0"/>
          </a:p>
        </p:txBody>
      </p:sp>
    </p:spTree>
    <p:extLst>
      <p:ext uri="{BB962C8B-B14F-4D97-AF65-F5344CB8AC3E}">
        <p14:creationId xmlns="" xmlns:p14="http://schemas.microsoft.com/office/powerpoint/2010/main" val="1112942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обдарованими дітьми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сеукраїнський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винахідницьких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раціоналізаторських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еколого-натуралістичного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12-15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2022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Кирилюк О.В.: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 В.- ІІІ місце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Кирилюк В.- ІІІ місце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Кирилюк М.- ІІІ місце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Біологічний форум учнівської та студентської молоді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Дотик природи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- 3 призери, Вчитель Кирилюк О.В.,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Палагнюк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С.Д.:</a:t>
            </a:r>
          </a:p>
          <a:p>
            <a:pPr marL="0" lvl="0" indent="0">
              <a:buNone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 В.- ІІІ місце</a:t>
            </a:r>
          </a:p>
          <a:p>
            <a:pPr marL="0" lvl="0" indent="0">
              <a:buNone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Кирилюк В.- ІІІ місце</a:t>
            </a:r>
          </a:p>
          <a:p>
            <a:pPr marL="0" lvl="0" indent="0">
              <a:buNone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Кирилюк М.- ІІІ місце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84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Позашкільні олімпіади та конкурси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Всеукраїнська інтернет-олімпіада </a:t>
            </a:r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</a:t>
            </a:r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40 дипломів</a:t>
            </a:r>
          </a:p>
          <a:p>
            <a:pPr marL="0" indent="0">
              <a:buNone/>
            </a:pP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відкритий інтерактивний конкурс МАН-ЮНІОР ЕРУДИТ на засадах </a:t>
            </a:r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STEM-</a:t>
            </a: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</a:t>
            </a:r>
            <a:r>
              <a:rPr lang="uk-UA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98 сертифікатів, з низ 54 – відмінні, 31 – добрі, 13 - учасників </a:t>
            </a:r>
          </a:p>
          <a:p>
            <a:pPr marL="0" indent="0">
              <a:buNone/>
            </a:pP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конкурс </a:t>
            </a:r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(Не) шкільна математика</a:t>
            </a:r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10 (І місця), Музика Л.Д.</a:t>
            </a:r>
          </a:p>
          <a:p>
            <a:pPr marL="0" indent="0">
              <a:buNone/>
            </a:pP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Юнацький фестиваль </a:t>
            </a:r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об'єктиві натураліста</a:t>
            </a:r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 призери, </a:t>
            </a:r>
            <a:r>
              <a:rPr lang="uk-UA" sz="5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Боцько</a:t>
            </a:r>
            <a:r>
              <a:rPr lang="uk-UA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Д.Й.</a:t>
            </a:r>
          </a:p>
          <a:p>
            <a:pPr marL="0" indent="0">
              <a:buNone/>
            </a:pP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конкурс до дня гідності та свободи </a:t>
            </a:r>
            <a:r>
              <a:rPr lang="uk-UA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6 призерів, </a:t>
            </a:r>
            <a:r>
              <a:rPr lang="uk-UA" sz="5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Бучача</a:t>
            </a:r>
            <a:r>
              <a:rPr lang="uk-UA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Л.В.</a:t>
            </a:r>
          </a:p>
          <a:p>
            <a:pPr marL="0" indent="0">
              <a:buNone/>
            </a:pP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Фотоконкурс </a:t>
            </a:r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Погодні явища Чернівецької області</a:t>
            </a:r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 призери, Кирилюк О.В.</a:t>
            </a:r>
          </a:p>
          <a:p>
            <a:pPr marL="0" indent="0">
              <a:buNone/>
            </a:pP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Всеукраїнські інтелектуальні змагання </a:t>
            </a:r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Осінь 2021</a:t>
            </a:r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5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Всеосвіта</a:t>
            </a:r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9 призерів</a:t>
            </a:r>
          </a:p>
          <a:p>
            <a:pPr marL="0" indent="0">
              <a:buNone/>
            </a:pPr>
            <a:r>
              <a:rPr lang="uk-U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Всеукраїнські інтелектуальні змагання </a:t>
            </a:r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 2022</a:t>
            </a:r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Всеосвіта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 призерів</a:t>
            </a:r>
          </a:p>
          <a:p>
            <a:pPr marL="0" indent="0">
              <a:buNone/>
            </a:pP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благодійний фестиваль дитячої творчості </a:t>
            </a:r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5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Зореграй</a:t>
            </a:r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11 призерів, </a:t>
            </a:r>
            <a:r>
              <a:rPr lang="uk-UA" sz="5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Кузик</a:t>
            </a:r>
            <a:r>
              <a:rPr lang="uk-UA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М.М.</a:t>
            </a:r>
            <a:endParaRPr lang="en-US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0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Стипендіати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Степендія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ім. героя України, космонавта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Л.Каденюка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Кирилюк В. – 9-Б клас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типендія обласної державної адміністрації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Митрофанюк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 – 11-А клас, </a:t>
            </a:r>
          </a:p>
          <a:p>
            <a:pPr marL="0" indent="0">
              <a:buNone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Зубаїр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Д.- 11-А клас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7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результати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Територіальний етап – 85 призових місць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Обласний етап – 30 призових місць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етап – 6 призових місць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Позашкільні конкурси, фестивалі, експедиції, турніри,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олімпіади – 245 місць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6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Вчителі, які підготували призерів обласного та Всеукраїнського рівня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Боднар Н.С., Музика Л.Д.,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С.В., Кирилюк С.М., Попова М.М.,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Жижина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І.В.,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Кузик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М.М., Кирилюк О.В.,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Палагнюк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С.Д.,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Яковець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Г.В.,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Бучача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Л.В.,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Боцько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Д.Й.,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Непийвода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К.В., Рогожа Л.В., Мазур І.П.,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С.В., Мельник А.Г.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7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Вчителі, які досягли результатів у роботі з обдарованими дітьми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Всеукраїнські учнівські олімпіади регіональний етап, позашкільні конкурси, інтелектуальні змагання: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Гончарук Н.Д., Горобець Н.Г.,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Залевська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М.В.,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Зензюк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О.А.,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Параскинюк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А.Й,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Кужна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Л.П., Бобик М.Г, Ткач Г.С,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Числаш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Слободян Г.І., Александров Р.В.,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Пінтя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Т.С.,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Ковтюк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Балахтар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О.С., Ткач Т.В.,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Числаш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О.І.,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Чекмак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І.О.,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Горенчей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Л.Р., Попова Т.С.,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Венгер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41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44708105"/>
              </p:ext>
            </p:extLst>
          </p:nvPr>
        </p:nvGraphicFramePr>
        <p:xfrm>
          <a:off x="683567" y="1124738"/>
          <a:ext cx="7920880" cy="5601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663">
                  <a:extLst>
                    <a:ext uri="{9D8B030D-6E8A-4147-A177-3AD203B41FA5}">
                      <a16:colId xmlns="" xmlns:a16="http://schemas.microsoft.com/office/drawing/2014/main" val="536855986"/>
                    </a:ext>
                  </a:extLst>
                </a:gridCol>
                <a:gridCol w="723512">
                  <a:extLst>
                    <a:ext uri="{9D8B030D-6E8A-4147-A177-3AD203B41FA5}">
                      <a16:colId xmlns="" xmlns:a16="http://schemas.microsoft.com/office/drawing/2014/main" val="3390809622"/>
                    </a:ext>
                  </a:extLst>
                </a:gridCol>
                <a:gridCol w="650549">
                  <a:extLst>
                    <a:ext uri="{9D8B030D-6E8A-4147-A177-3AD203B41FA5}">
                      <a16:colId xmlns="" xmlns:a16="http://schemas.microsoft.com/office/drawing/2014/main" val="280016845"/>
                    </a:ext>
                  </a:extLst>
                </a:gridCol>
                <a:gridCol w="651060">
                  <a:extLst>
                    <a:ext uri="{9D8B030D-6E8A-4147-A177-3AD203B41FA5}">
                      <a16:colId xmlns="" xmlns:a16="http://schemas.microsoft.com/office/drawing/2014/main" val="1546241638"/>
                    </a:ext>
                  </a:extLst>
                </a:gridCol>
                <a:gridCol w="864848">
                  <a:extLst>
                    <a:ext uri="{9D8B030D-6E8A-4147-A177-3AD203B41FA5}">
                      <a16:colId xmlns="" xmlns:a16="http://schemas.microsoft.com/office/drawing/2014/main" val="3044155875"/>
                    </a:ext>
                  </a:extLst>
                </a:gridCol>
                <a:gridCol w="795455">
                  <a:extLst>
                    <a:ext uri="{9D8B030D-6E8A-4147-A177-3AD203B41FA5}">
                      <a16:colId xmlns="" xmlns:a16="http://schemas.microsoft.com/office/drawing/2014/main" val="82722790"/>
                    </a:ext>
                  </a:extLst>
                </a:gridCol>
                <a:gridCol w="864848">
                  <a:extLst>
                    <a:ext uri="{9D8B030D-6E8A-4147-A177-3AD203B41FA5}">
                      <a16:colId xmlns="" xmlns:a16="http://schemas.microsoft.com/office/drawing/2014/main" val="3725767315"/>
                    </a:ext>
                  </a:extLst>
                </a:gridCol>
                <a:gridCol w="795966">
                  <a:extLst>
                    <a:ext uri="{9D8B030D-6E8A-4147-A177-3AD203B41FA5}">
                      <a16:colId xmlns="" xmlns:a16="http://schemas.microsoft.com/office/drawing/2014/main" val="1474116661"/>
                    </a:ext>
                  </a:extLst>
                </a:gridCol>
                <a:gridCol w="433699">
                  <a:extLst>
                    <a:ext uri="{9D8B030D-6E8A-4147-A177-3AD203B41FA5}">
                      <a16:colId xmlns="" xmlns:a16="http://schemas.microsoft.com/office/drawing/2014/main" val="3937316105"/>
                    </a:ext>
                  </a:extLst>
                </a:gridCol>
                <a:gridCol w="581667">
                  <a:extLst>
                    <a:ext uri="{9D8B030D-6E8A-4147-A177-3AD203B41FA5}">
                      <a16:colId xmlns="" xmlns:a16="http://schemas.microsoft.com/office/drawing/2014/main" val="4112178676"/>
                    </a:ext>
                  </a:extLst>
                </a:gridCol>
                <a:gridCol w="506152">
                  <a:extLst>
                    <a:ext uri="{9D8B030D-6E8A-4147-A177-3AD203B41FA5}">
                      <a16:colId xmlns="" xmlns:a16="http://schemas.microsoft.com/office/drawing/2014/main" val="3844298248"/>
                    </a:ext>
                  </a:extLst>
                </a:gridCol>
                <a:gridCol w="546461">
                  <a:extLst>
                    <a:ext uri="{9D8B030D-6E8A-4147-A177-3AD203B41FA5}">
                      <a16:colId xmlns="" xmlns:a16="http://schemas.microsoft.com/office/drawing/2014/main" val="2286248320"/>
                    </a:ext>
                  </a:extLst>
                </a:gridCol>
              </a:tblGrid>
              <a:tr h="613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учнів 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початок семестру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Прибуло/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вибуло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учнів 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кінець семестру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 рівень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Достатній рівень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Достатньо-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Початковий рівень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Н/а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Серед. бал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Успіш-ність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Якість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="" xmlns:a16="http://schemas.microsoft.com/office/drawing/2014/main" val="1297036973"/>
                  </a:ext>
                </a:extLst>
              </a:tr>
              <a:tr h="368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5-А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="" xmlns:a16="http://schemas.microsoft.com/office/drawing/2014/main" val="1178889730"/>
                  </a:ext>
                </a:extLst>
              </a:tr>
              <a:tr h="368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5-Б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="" xmlns:a16="http://schemas.microsoft.com/office/drawing/2014/main" val="321645887"/>
                  </a:ext>
                </a:extLst>
              </a:tr>
              <a:tr h="368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="" xmlns:a16="http://schemas.microsoft.com/office/drawing/2014/main" val="2562536185"/>
                  </a:ext>
                </a:extLst>
              </a:tr>
              <a:tr h="368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7-А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="" xmlns:a16="http://schemas.microsoft.com/office/drawing/2014/main" val="1082818678"/>
                  </a:ext>
                </a:extLst>
              </a:tr>
              <a:tr h="368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7-Б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="" xmlns:a16="http://schemas.microsoft.com/office/drawing/2014/main" val="2929740858"/>
                  </a:ext>
                </a:extLst>
              </a:tr>
              <a:tr h="368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="" xmlns:a16="http://schemas.microsoft.com/office/drawing/2014/main" val="2158346857"/>
                  </a:ext>
                </a:extLst>
              </a:tr>
              <a:tr h="368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9-А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="" xmlns:a16="http://schemas.microsoft.com/office/drawing/2014/main" val="2971800768"/>
                  </a:ext>
                </a:extLst>
              </a:tr>
              <a:tr h="368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9-Б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="" xmlns:a16="http://schemas.microsoft.com/office/drawing/2014/main" val="1352308928"/>
                  </a:ext>
                </a:extLst>
              </a:tr>
              <a:tr h="368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10-А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="" xmlns:a16="http://schemas.microsoft.com/office/drawing/2014/main" val="196173710"/>
                  </a:ext>
                </a:extLst>
              </a:tr>
              <a:tr h="368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10-Б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="" xmlns:a16="http://schemas.microsoft.com/office/drawing/2014/main" val="619055564"/>
                  </a:ext>
                </a:extLst>
              </a:tr>
              <a:tr h="368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="" xmlns:a16="http://schemas.microsoft.com/office/drawing/2014/main" val="288304836"/>
                  </a:ext>
                </a:extLst>
              </a:tr>
              <a:tr h="368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11-Б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="" xmlns:a16="http://schemas.microsoft.com/office/drawing/2014/main" val="3223282207"/>
                  </a:ext>
                </a:extLst>
              </a:tr>
              <a:tr h="368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1/-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="" xmlns:a16="http://schemas.microsoft.com/office/drawing/2014/main" val="122115153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19986" y="238091"/>
            <a:ext cx="64630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 навчальних досягнень учнів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ОЗО «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Клішковецький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ЗЗСО І-ІІІ ступенів» за 2021/2022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uk-UA" alt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09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altLang="uk-UA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altLang="uk-UA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altLang="uk-UA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Успішність </a:t>
            </a:r>
            <a:r>
              <a:rPr lang="uk-UA" alt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якість знань за 7 років</a:t>
            </a:r>
            <a:r>
              <a:rPr lang="uk-UA" altLang="uk-UA" sz="800" dirty="0"/>
              <a:t/>
            </a:r>
            <a:br>
              <a:rPr lang="uk-UA" altLang="uk-UA" sz="800" dirty="0"/>
            </a:b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95379072"/>
              </p:ext>
            </p:extLst>
          </p:nvPr>
        </p:nvGraphicFramePr>
        <p:xfrm>
          <a:off x="1043610" y="1916834"/>
          <a:ext cx="7344815" cy="3744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5645">
                  <a:extLst>
                    <a:ext uri="{9D8B030D-6E8A-4147-A177-3AD203B41FA5}">
                      <a16:colId xmlns="" xmlns:a16="http://schemas.microsoft.com/office/drawing/2014/main" val="2935270797"/>
                    </a:ext>
                  </a:extLst>
                </a:gridCol>
                <a:gridCol w="1836390">
                  <a:extLst>
                    <a:ext uri="{9D8B030D-6E8A-4147-A177-3AD203B41FA5}">
                      <a16:colId xmlns="" xmlns:a16="http://schemas.microsoft.com/office/drawing/2014/main" val="1384304199"/>
                    </a:ext>
                  </a:extLst>
                </a:gridCol>
                <a:gridCol w="1836390">
                  <a:extLst>
                    <a:ext uri="{9D8B030D-6E8A-4147-A177-3AD203B41FA5}">
                      <a16:colId xmlns="" xmlns:a16="http://schemas.microsoft.com/office/drawing/2014/main" val="26854421"/>
                    </a:ext>
                  </a:extLst>
                </a:gridCol>
                <a:gridCol w="1836390">
                  <a:extLst>
                    <a:ext uri="{9D8B030D-6E8A-4147-A177-3AD203B41FA5}">
                      <a16:colId xmlns="" xmlns:a16="http://schemas.microsoft.com/office/drawing/2014/main" val="1836579712"/>
                    </a:ext>
                  </a:extLst>
                </a:gridCol>
              </a:tblGrid>
              <a:tr h="1155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Навчальний рік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Успішність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Якість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бал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67439736"/>
                  </a:ext>
                </a:extLst>
              </a:tr>
              <a:tr h="369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2021/2022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43677168"/>
                  </a:ext>
                </a:extLst>
              </a:tr>
              <a:tr h="369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2020/2021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62054812"/>
                  </a:ext>
                </a:extLst>
              </a:tr>
              <a:tr h="369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2019/2020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08180413"/>
                  </a:ext>
                </a:extLst>
              </a:tr>
              <a:tr h="369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42631206"/>
                  </a:ext>
                </a:extLst>
              </a:tr>
              <a:tr h="369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2017/2018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50473635"/>
                  </a:ext>
                </a:extLst>
              </a:tr>
              <a:tr h="369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2016/2017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82749489"/>
                  </a:ext>
                </a:extLst>
              </a:tr>
              <a:tr h="369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2015/2016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4905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94683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 система якості освіти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підвищення рівня знань учнів з базових дисциплін, удосконалення роботи з обдарованими дітьми розроблено внутрішню систему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кості освіти, у якій передбачено основні напрями діяльності: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 моніторинг результатів навчання;</a:t>
            </a:r>
          </a:p>
          <a:p>
            <a:pPr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ляхи ліквідації недоліків;</a:t>
            </a:r>
          </a:p>
          <a:p>
            <a:pPr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іткість та якість контролю;</a:t>
            </a:r>
          </a:p>
          <a:p>
            <a:pPr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астосування цифрових технологій під час дистанційного навчання;</a:t>
            </a:r>
          </a:p>
          <a:p>
            <a:pPr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ивчення запитів учнів та батьків; </a:t>
            </a:r>
          </a:p>
          <a:p>
            <a:pPr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астосування демократичних підходів в організації освітнього процесу.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6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377" y="127790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Соціально-психологічна служба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7546" y="5338407"/>
            <a:ext cx="6122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Герасимчук Альбіна Сергіївна – практичний психолог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42" t="25850" r="-640" b="23750"/>
          <a:stretch/>
        </p:blipFill>
        <p:spPr>
          <a:xfrm>
            <a:off x="179512" y="1262693"/>
            <a:ext cx="2376264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71800" y="1700808"/>
            <a:ext cx="62021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Параскевін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Василь Анатолійович – соціальний педагог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83" t="12201" r="-289" b="18501"/>
          <a:stretch/>
        </p:blipFill>
        <p:spPr>
          <a:xfrm>
            <a:off x="2574427" y="2553080"/>
            <a:ext cx="2192646" cy="25841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076056" y="3311858"/>
            <a:ext cx="37444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Тимко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Лідія Іванівна – практичний психолог, соціальний педагог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59" t="14300" r="51394" b="53150"/>
          <a:stretch/>
        </p:blipFill>
        <p:spPr>
          <a:xfrm>
            <a:off x="359532" y="4149080"/>
            <a:ext cx="2016224" cy="26042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160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Медалісти. Відзнака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Медалісти 2022: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Кирилюк Анна</a:t>
            </a:r>
          </a:p>
          <a:p>
            <a:pPr marL="0" indent="0">
              <a:buNone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Митрофанюк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Крістіна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Гуцуляк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Дарина</a:t>
            </a:r>
          </a:p>
          <a:p>
            <a:pPr marL="0" indent="0">
              <a:buNone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Зубаїр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Давид                                    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Сторцун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Валерія</a:t>
            </a:r>
          </a:p>
          <a:p>
            <a:pPr marL="0" indent="0">
              <a:buNone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Федоруца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                            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Банар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Каріна</a:t>
            </a:r>
          </a:p>
          <a:p>
            <a:pPr marL="0" indent="0">
              <a:buNone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Фидишена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Діана</a:t>
            </a:r>
          </a:p>
          <a:p>
            <a:pPr marL="0" indent="0">
              <a:buNone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Ротар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Андрій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Свідоцтва про здобуття базової середньої освіти з відзнакою 2022: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Кирилюк Володимир                 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Манюк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Олександра</a:t>
            </a:r>
          </a:p>
          <a:p>
            <a:pPr marL="0" indent="0">
              <a:buNone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Шерепера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Олександра               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Легун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Вікторія</a:t>
            </a:r>
          </a:p>
          <a:p>
            <a:pPr marL="0" indent="0">
              <a:buNone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Зензюк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                               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Яковець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Альбіна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Білий Богдан                                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Церковнюк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Олена</a:t>
            </a:r>
          </a:p>
          <a:p>
            <a:pPr marL="0" indent="0">
              <a:buNone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Кужний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</a:t>
            </a:r>
          </a:p>
          <a:p>
            <a:pPr marL="0" indent="0"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32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самооцінки закладу освіти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24499035"/>
              </p:ext>
            </p:extLst>
          </p:nvPr>
        </p:nvGraphicFramePr>
        <p:xfrm>
          <a:off x="457200" y="1600200"/>
          <a:ext cx="82296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16013838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281538576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4272038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2020/2021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2021/2022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337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Освітнє середовище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5470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оцінювання здобувачів освіти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4520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Педагогічна діяльність закладу освіти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9314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Управлінські процеси закладу освіти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0357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674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Академічна доброчесність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закладі освіти розроблено Положення (ухвала педагогічної ради протокол №3 від 29 грудня 2021 р.).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 склад комісії з академічної доброчесності (наказ № 4 від 04.01.2022 р.)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пройшли 6 педагогічних працівників.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 порушення академічної доброчесності за період 2021/2022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виявлено.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7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Управлінська діяльність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Річного плану роботи в ОЗО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І-ІІІ ст.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було проведено 9 педагогічних рад: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 1 від 31 серпня 2021 р.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 2 від 26 жовтня 2021 р.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 3 від 04 січня 2022 р.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 4 від 05 січня 2022 р.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 5 від 16 лютого 2022 р.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 6  від 22 лютого 2022 р.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 7 від 20 квітня 2022 р.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 8 від 31 травня 2022 р.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 9 від 15 червня 2022 р.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станом освітнього процесу здійснюється відповідно до плану внутрішнього контролю та положення про контроль.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371475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 робота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виховної роботи: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демократичних цінностей, патріотичних та громадянських якостей, морально-етичних принципів особистості в умовах НУШ.</a:t>
            </a:r>
          </a:p>
          <a:p>
            <a:pPr marL="0" indent="0">
              <a:buNone/>
            </a:pP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виховної роботи: </a:t>
            </a:r>
          </a:p>
          <a:p>
            <a:pPr marL="0" indent="0"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ціннісне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 до себе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  ціннісне ставлення до сім'ї, родини, людей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  ціннісне ставлення особистості до суспільства і держави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  ціннісне ставлення до праці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  ціннісне ставлення до природи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  ціннісне ставлення до культури і мистецтва.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4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 робота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заходи: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знань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Тематичні виставки до Всесвітнього дня бібліотеки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Веселі старти, козацькі розваги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 до Дня вчителя</a:t>
            </a:r>
          </a:p>
          <a:p>
            <a:pPr>
              <a:buFontTx/>
              <a:buChar char="-"/>
            </a:pP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без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 безпеки дорожнього руху</a:t>
            </a:r>
          </a:p>
          <a:p>
            <a:pPr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осені</a:t>
            </a:r>
          </a:p>
          <a:p>
            <a:pPr>
              <a:buFontTx/>
              <a:buChar char="-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патріотичної пісні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Акція по благоустрою території школи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Акція милосердя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Миколай чарівник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Дитячі ранки до Дня Миколая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 дайджест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Гідні бути українцями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Круглий стіл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років Хотинській битві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 в Інтернеті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Запали свічку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Дня пам'яті жертв голодомору 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Акція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Ангели миру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Дня пам'яті Героїв небесної сотні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хустка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Новорічні години спілкування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 Маланки. Новорічна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ярмарка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«Діти України за мир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Tx/>
              <a:buChar char="-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в заходах до Дня єдності та свободи</a:t>
            </a:r>
          </a:p>
          <a:p>
            <a:pPr>
              <a:buFontTx/>
              <a:buChar char="-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до Дня рідної мови</a:t>
            </a:r>
          </a:p>
          <a:p>
            <a:pPr>
              <a:buFontTx/>
              <a:buChar char="-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Акції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перемоги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Кошик миру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Писанка надії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ятаємо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Дня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яті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примирення</a:t>
            </a:r>
          </a:p>
          <a:p>
            <a:pPr>
              <a:buFontTx/>
              <a:buChar char="-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з нагоди останнього дзвоника</a:t>
            </a:r>
          </a:p>
          <a:p>
            <a:pPr>
              <a:buFontTx/>
              <a:buChar char="-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08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 робота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Лідери учнівського самоврядування школи  активно впроваджують набуті знання Програми Демократичної школи. Акції, флеш-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челенджі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шкільні та позашкільні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набули сучасного змісту. Долучаються до заходів з питань національно-патріотичного виховання.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Координують роботу класних колективів в проведенні предметних тижнів, тематичних лінійок, науково-практичних конференцій.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37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 робота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Герої серед нас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Читаймо українською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ятаємо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наш спільний дім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53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96950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Гурткова робота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87982949"/>
              </p:ext>
            </p:extLst>
          </p:nvPr>
        </p:nvGraphicFramePr>
        <p:xfrm>
          <a:off x="827584" y="947593"/>
          <a:ext cx="7488833" cy="539689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75973">
                  <a:extLst>
                    <a:ext uri="{9D8B030D-6E8A-4147-A177-3AD203B41FA5}">
                      <a16:colId xmlns="" xmlns:a16="http://schemas.microsoft.com/office/drawing/2014/main" val="577323879"/>
                    </a:ext>
                  </a:extLst>
                </a:gridCol>
                <a:gridCol w="3560937">
                  <a:extLst>
                    <a:ext uri="{9D8B030D-6E8A-4147-A177-3AD203B41FA5}">
                      <a16:colId xmlns="" xmlns:a16="http://schemas.microsoft.com/office/drawing/2014/main" val="1035874782"/>
                    </a:ext>
                  </a:extLst>
                </a:gridCol>
                <a:gridCol w="3251923">
                  <a:extLst>
                    <a:ext uri="{9D8B030D-6E8A-4147-A177-3AD203B41FA5}">
                      <a16:colId xmlns="" xmlns:a16="http://schemas.microsoft.com/office/drawing/2014/main" val="225923657"/>
                    </a:ext>
                  </a:extLst>
                </a:gridCol>
              </a:tblGrid>
              <a:tr h="214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гуртка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Керівник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extLst>
                  <a:ext uri="{0D108BD9-81ED-4DB2-BD59-A6C34878D82A}">
                    <a16:rowId xmlns="" xmlns:a16="http://schemas.microsoft.com/office/drawing/2014/main" val="1716520757"/>
                  </a:ext>
                </a:extLst>
              </a:tr>
              <a:tr h="429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«Стрічка»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Мистецький гурток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Непийвода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К.В.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extLst>
                  <a:ext uri="{0D108BD9-81ED-4DB2-BD59-A6C34878D82A}">
                    <a16:rowId xmlns="" xmlns:a16="http://schemas.microsoft.com/office/drawing/2014/main" val="1568994116"/>
                  </a:ext>
                </a:extLst>
              </a:tr>
              <a:tr h="429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«Театральний»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Фольклорний гурток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Кузик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М.М.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extLst>
                  <a:ext uri="{0D108BD9-81ED-4DB2-BD59-A6C34878D82A}">
                    <a16:rowId xmlns="" xmlns:a16="http://schemas.microsoft.com/office/drawing/2014/main" val="4204725236"/>
                  </a:ext>
                </a:extLst>
              </a:tr>
              <a:tr h="429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«Стожари»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Астрономічний гурток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Кирилюк С.М.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extLst>
                  <a:ext uri="{0D108BD9-81ED-4DB2-BD59-A6C34878D82A}">
                    <a16:rowId xmlns="" xmlns:a16="http://schemas.microsoft.com/office/drawing/2014/main" val="141314819"/>
                  </a:ext>
                </a:extLst>
              </a:tr>
              <a:tr h="429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«Стержень»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Екологічний гурток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Кирилюк О.В.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extLst>
                  <a:ext uri="{0D108BD9-81ED-4DB2-BD59-A6C34878D82A}">
                    <a16:rowId xmlns="" xmlns:a16="http://schemas.microsoft.com/office/drawing/2014/main" val="1420576609"/>
                  </a:ext>
                </a:extLst>
              </a:tr>
              <a:tr h="429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«Правовик»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Правознавчий гурток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Коваль А.С.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extLst>
                  <a:ext uri="{0D108BD9-81ED-4DB2-BD59-A6C34878D82A}">
                    <a16:rowId xmlns="" xmlns:a16="http://schemas.microsoft.com/office/drawing/2014/main" val="3772525227"/>
                  </a:ext>
                </a:extLst>
              </a:tr>
              <a:tr h="429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«Захист України»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Військово-патріотичний гурток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Параскевін В.А.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extLst>
                  <a:ext uri="{0D108BD9-81ED-4DB2-BD59-A6C34878D82A}">
                    <a16:rowId xmlns="" xmlns:a16="http://schemas.microsoft.com/office/drawing/2014/main" val="3038684321"/>
                  </a:ext>
                </a:extLst>
              </a:tr>
              <a:tr h="429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«Слов’яни »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Історичний гурток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Попова М.М.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extLst>
                  <a:ext uri="{0D108BD9-81ED-4DB2-BD59-A6C34878D82A}">
                    <a16:rowId xmlns="" xmlns:a16="http://schemas.microsoft.com/office/drawing/2014/main" val="1936723187"/>
                  </a:ext>
                </a:extLst>
              </a:tr>
              <a:tr h="429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«Сяйво»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Краєзнавчий гурток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Палагнюк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 Д.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extLst>
                  <a:ext uri="{0D108BD9-81ED-4DB2-BD59-A6C34878D82A}">
                    <a16:rowId xmlns="" xmlns:a16="http://schemas.microsoft.com/office/drawing/2014/main" val="1135841532"/>
                  </a:ext>
                </a:extLst>
              </a:tr>
              <a:tr h="429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«Юний дослідник»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Екологічний гурток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Музика М.В.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extLst>
                  <a:ext uri="{0D108BD9-81ED-4DB2-BD59-A6C34878D82A}">
                    <a16:rowId xmlns="" xmlns:a16="http://schemas.microsoft.com/office/drawing/2014/main" val="2185492098"/>
                  </a:ext>
                </a:extLst>
              </a:tr>
              <a:tr h="429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«Юний дизайнер»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Гурток труд. навчання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Рогожа Л.В.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extLst>
                  <a:ext uri="{0D108BD9-81ED-4DB2-BD59-A6C34878D82A}">
                    <a16:rowId xmlns="" xmlns:a16="http://schemas.microsoft.com/office/drawing/2014/main" val="576863038"/>
                  </a:ext>
                </a:extLst>
              </a:tr>
              <a:tr h="429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«Палітра кольорів»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Гурток обр. мстецтва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Пернай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В.В.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extLst>
                  <a:ext uri="{0D108BD9-81ED-4DB2-BD59-A6C34878D82A}">
                    <a16:rowId xmlns="" xmlns:a16="http://schemas.microsoft.com/office/drawing/2014/main" val="3384331999"/>
                  </a:ext>
                </a:extLst>
              </a:tr>
              <a:tr h="429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«Патріот»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Спортивний гурток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Ковтюк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О.П.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/>
                </a:tc>
                <a:extLst>
                  <a:ext uri="{0D108BD9-81ED-4DB2-BD59-A6C34878D82A}">
                    <a16:rowId xmlns="" xmlns:a16="http://schemas.microsoft.com/office/drawing/2014/main" val="684170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95044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батьками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партнерства, яка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істинно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активно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НУШ - поставила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стало: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змішану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ярмарок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ширшого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позаурочний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участь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співпереживання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мікроклімату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0921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захист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28800"/>
            <a:ext cx="73117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закладі освіти сформований соціальний паспорт. Систематично здійснюється супровід дітей пільгових категорій. Розроблено заходи з протидії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Проводиться моніторинг адаптації учнів 1, 5 класів, новоприбулих учнів, тимчасово переміщених осіб. Здійснюється педагогічний супровід дітей з особливими потребами. Співпраця з ювенальною поліцією. Тематичні тренінги, психолого-педагогічні консиліуми, виступи, зустріч з батьками, розробка пам'яток для дітей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5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батьками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04" y="2204864"/>
            <a:ext cx="6174744" cy="3960440"/>
          </a:xfrm>
        </p:spPr>
      </p:pic>
    </p:spTree>
    <p:extLst>
      <p:ext uri="{BB962C8B-B14F-4D97-AF65-F5344CB8AC3E}">
        <p14:creationId xmlns="" xmlns:p14="http://schemas.microsoft.com/office/powerpoint/2010/main" val="4801664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охорони праці та безпеки життєдіяльності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Головною метою навчального закладу у сфері профілактики дитячого травматизму є забезпечення умов реалізації конституційного права кожного громадянина на охорону життя та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я, підвищення рівня безпеки життєдіяльності населення, особливо дітей, як передумови сталого соціального економічного розвитку країни. Проблеми поліпшення умов навчання всіх учасників освітнього процесу, попередження їх травматизму стають надалі все більш актуальними і широко обговорюються на загальнодержавному та місцевому рівнях. Протягом року значна увага приділялася заходам з попередження дитячого травматизму. Дотримувалися правового режиму воєнного стану в Україні від 24.02.2022 №64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8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8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Дисциплінарна практика та аналіз звернень громадян із питань діяльності навчального закладу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звернення громадян», Указу Президента України від 07.11.2008 № 109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«Про першочергові заходи щодо забезпечення реалізації  та  гарантування конституційного права на звернення до органів державної влади та органів місцевого самоврядування». 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період 2021-2022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було розглянуто 21 звернення громадян.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3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 на заклад освіти (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субвенційні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кошти, кошти громади)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4687" y="1844824"/>
            <a:ext cx="42954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Шафа жарова – 23280 грн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Електролічильник для харчоблоку –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грн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 для ремонту електромережі –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грн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14678580 грн.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2" t="6995" r="3330" b="726"/>
          <a:stretch/>
        </p:blipFill>
        <p:spPr>
          <a:xfrm>
            <a:off x="107504" y="1124744"/>
            <a:ext cx="4287052" cy="5514706"/>
          </a:xfrm>
        </p:spPr>
      </p:pic>
    </p:spTree>
    <p:extLst>
      <p:ext uri="{BB962C8B-B14F-4D97-AF65-F5344CB8AC3E}">
        <p14:creationId xmlns="" xmlns:p14="http://schemas.microsoft.com/office/powerpoint/2010/main" val="5216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Придбано, встановлено, переобладнано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Параконвертомат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(харчоблок,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Клішківці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250 грн (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Пінтя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С.В.)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Жалюзі (бібліотека,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Клішківці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3600 грн (за кошти вилучені за макулатуру)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Ноутбуки 4 шт. –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субвенційні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кошти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 друку 1 шт. –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субвенційні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кошти</a:t>
            </a:r>
          </a:p>
          <a:p>
            <a:pPr marL="0" indent="0">
              <a:buNone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Зремонтовано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стільців – 200 грн електроди (завгосп Семенко С.)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 для І класу НУШ  1 шт.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Музичний інструмент піаніно (подарунок сім'ї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В.)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Переобладнано кабінети: інформатики (Ткач С.І), української мови та літератури (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С.В), англійської мови (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Пінтя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Т.С.)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Придбано мобільну лабораторію та телескоп (результат участі в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Академія жіночого лідерства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Кирилюк О.В., Боднар Н.С.,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Л.І.)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Лавочки біля центрального входу (Малинці)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Дивани для оформлення рекреаційної зони для початкових класів за кошти вчителів початкових класі, вихователів ГПД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охорони дошкільної установи (Малинці) </a:t>
            </a:r>
          </a:p>
          <a:p>
            <a:pPr marL="0" indent="0"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1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Добровільні внески батьків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1-А клас: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2060                               Шафи для учнів 19200 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Учительський стіл – 2800         Полотно до проектора – 800 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проектора – 700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1-Б клас: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700                                  Стенди для класу – 3600  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умбочки – 2400                      </a:t>
            </a:r>
          </a:p>
          <a:p>
            <a:pPr marL="0" indent="0">
              <a:buNone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Коврик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1400                             Стенди для коридору – 1500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2-А клас: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                             Освітлення – 2500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2-Б клас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– 800                                Стенди для класу – 3500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Стенди для коридору – 1500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3-А клас: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– 700                                Сучасне освітлення – 2200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Меблі (диван) -1500 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3-Б клас: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-600                                  Стенди для класу – 1500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Стенди для коридору – 500         Віконні ролети – 2350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4-А клас: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– 1500                               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 освітлення 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2200 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4-Б клас: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– 700                                Стенди для класу – 3950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Стенди для коридору – 1500               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Добровільні внески батьків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5-А клас: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– 800                                     Стенд і поличка – 1000                                  Сучасне освітлення – 2700         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5-Б клас: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– 800                                    Сучасне освітлення – 3200                            Жалюзі – 3500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5-В клас: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– 1500                                   Меблева стінка – 3000                                   Обладнання для проектора – 1800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6-А клас: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– 1800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6-Б клас: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-800                                     Фізична карта – 450                                          Глобус – 250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7-А клас: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– 450                                   Призи для проведення свят – 210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7-Б клас: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– 1200                                  Пульт до телевізора – 130                                      Призи 240       Гірлянди – 500 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7-В клас: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– 800                            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8-А клас: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– 500                                      Призи – 250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8-Б клас: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– 1300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9-А клас: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– 700   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9-Б клас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– 1300                                     Для оформлення свят – 250  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9-В клас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– 600                                     Банер для залу - 900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–А клас: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-2600  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10-Б клас: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– 800   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11-А клас:                                                                     11-Б клас: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 -1200                                                                 Ремонт – 650               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3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Добровільні внески батьків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Всього: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– 26060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 освітлення – 12800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оформлення свят – 950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Меблі – 30300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Стенди та інше обладнання – 29930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Всього: 100040</a:t>
            </a:r>
          </a:p>
          <a:p>
            <a:pPr marL="0" indent="0"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9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Добровільні внески вчителів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Одноденний заробіток для ЗСУ – 15500 грн.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участі у волонтерському русі –  5800 грн.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участі у волонтерському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русі (Малинці) – 200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Кошти профспілки – 28334 (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Клішківці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)+21000 (Малинці ЗЗСО). Всього 49334 грн. 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 коштів для обладнання рекреаційної зони біля криниці, встановлення цебрина – 11550 грн.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97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дошкільної освіти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Батьківські  кошти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18700грн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канцелярія – 8050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дидактичний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 – 1289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 – 1290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сантехніка – 670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новорічні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костюми – 3000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питна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– 1000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цукор – 401, засоби особистої гігієни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 – 3000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 депутата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350 грн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 старости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1900 грн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8847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Бібліотекарі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3999" y="5480932"/>
            <a:ext cx="52595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Біла Наталія Анатоліївна – бібліотекар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0" y="641210"/>
            <a:ext cx="2106820" cy="24719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43808" y="146169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Бучача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Вікторівна – завідувачка бібліотеки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00" t="16401" r="12200" b="20601"/>
          <a:stretch/>
        </p:blipFill>
        <p:spPr>
          <a:xfrm>
            <a:off x="2267744" y="2432445"/>
            <a:ext cx="2055936" cy="26386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644008" y="3516638"/>
            <a:ext cx="3934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Балахтар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Сергіївна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бібліотекар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00" t="12201" r="27951" b="54200"/>
          <a:stretch/>
        </p:blipFill>
        <p:spPr>
          <a:xfrm>
            <a:off x="281654" y="4437112"/>
            <a:ext cx="2088232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033819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завдання закладу освіти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рекреаційну зону для здобувачів освіти початкових класів (І поверх центрального корпусу) та 5-9 класів (ІІ поверх)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Переоформити коридор центрального корпусу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Малинецького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 ст.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рекреаційну зону для здобувачів освіти на подвір'ях закладів (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Клішківці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Карвацького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9а, Малинці вул. Головна 70 )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Наші плани та перспективи для утвердження  іміджу закладу освіти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Працювати над створенням сучасного освітнього середовища для комфортного       перебування всіх учасників освітнього процесу: установлення пандусів,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кібербезпека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психологічна безпека,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язбережувальні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технології, якість харчування, здоровий спосіб життя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 якісні освітні послуги відповідно до потреб учнів та запитів батьків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Розширити кількість філій МБА на базі ОЗО (відділення географії)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Продовжувати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допрофільне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профільне навчання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Порушити клопотання перед засновником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Клішковецької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ТГ про облаштування харчоблоку в дошкільній установі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з засновником, спонсорами працювати над зміцненням матеріально-технічної бази: заміна дверей в центральному корпусі філії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реконструкцція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входу на харчоблок (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Клішківці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умивальників у корпусі їдальні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Клішківці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Клішківці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огорожі в дошкільному ЗО (Малинці)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комп'ютерних класів 3, швейних машинок 4, принтерів 2, меблів для бібліотек 2 комплекти, меблів для кабінету практичного психолога 2 комплекти, столів у шкільну їдальню 20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інформаційних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учнівських столів 40, стільців 80, офісних стільців для актової зали 100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(Малинці), проекційних установок 6, ноутбуків 20, комп'ютерів 10,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мультиборди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комплекти роздаткових матеріалів для інклюзивних класів 8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 участь в асоціації ВГУ, співпрацю з Корпусом миру, фондом Кличка, молодіжною організацією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Клішковецької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ТГ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Урізноманітнити мережу гурткової роботи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Розпочати участь старшокласників у патріотичних іграх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Сокіл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Джура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 заходи в рамках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Партнерство в освіті (Наказ № 83 від 22.11.2021 р.)</a:t>
            </a:r>
          </a:p>
          <a:p>
            <a:pPr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10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Клішковецької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ТГ щодо розвитку опорного закладу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будівництва спортивного залу (центральний корпус)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Прибудова внутрішньої вбиральні (корпус початкових класів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Малинецький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ЗЗСО)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 переходу до вбиральні (центральний корпус)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22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67544" y="2348880"/>
            <a:ext cx="8229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600" b="1" i="1" dirty="0" err="1" smtClean="0">
                <a:latin typeface="Times New Roman" pitchFamily="18" charset="0"/>
                <a:cs typeface="Arial" pitchFamily="34" charset="0"/>
              </a:rPr>
              <a:t>Дякую</a:t>
            </a:r>
            <a:r>
              <a:rPr lang="ru-RU" sz="6600" b="1" i="1" dirty="0" smtClean="0">
                <a:latin typeface="Times New Roman" pitchFamily="18" charset="0"/>
                <a:cs typeface="Arial" pitchFamily="34" charset="0"/>
              </a:rPr>
              <a:t> за </a:t>
            </a:r>
            <a:r>
              <a:rPr lang="ru-RU" sz="6600" b="1" i="1" dirty="0" err="1" smtClean="0">
                <a:latin typeface="Times New Roman" pitchFamily="18" charset="0"/>
                <a:cs typeface="Arial" pitchFamily="34" charset="0"/>
              </a:rPr>
              <a:t>увагу</a:t>
            </a:r>
            <a:r>
              <a:rPr lang="ru-RU" sz="6600" b="1" i="1" dirty="0" smtClean="0">
                <a:latin typeface="Times New Roman" pitchFamily="18" charset="0"/>
                <a:cs typeface="Arial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Медичне обслуговування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7199" y="4525294"/>
            <a:ext cx="3529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Пернай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Віта Віталіївна –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медична сестра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51" t="16401" r="48950" b="47900"/>
          <a:stretch/>
        </p:blipFill>
        <p:spPr>
          <a:xfrm>
            <a:off x="467862" y="1274156"/>
            <a:ext cx="1944216" cy="2644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755785" y="220438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Кирилюк Тетяна Дмитрівна – медична сестра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200" t="10101" r="24801" b="57350"/>
          <a:stretch/>
        </p:blipFill>
        <p:spPr>
          <a:xfrm>
            <a:off x="1043608" y="3953244"/>
            <a:ext cx="1940084" cy="27505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0390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604" y="1628800"/>
            <a:ext cx="885107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гарячого харчування надавалися 340 учням. Гаряче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 здійснювалося відповідно до нормативно-правової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 та санітарних норм. У закладі освіти розроблено заходи,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впровадження системи ХАСП. Підприємець Мельничук М.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кухар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Нагірняк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Ю., медичні працівники Кирилюк Т. та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Пернай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В., відповідальні за харчування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Кузик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М.М та Дуб Н.Г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пройшли відповідне навчання. Недоліки, виявлені перевіркою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арчоблоку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Кельменецьким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відділом Чернівецького управління</a:t>
            </a:r>
          </a:p>
          <a:p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Держпродслужби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( 18 листопада 2021 р.)усунені терміном,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вказаним в установчих документах.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7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Кадрове забезпечення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1" y="1268760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2021/2022н.р. в ОЗО працювало 67 педагогічних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них 5 сумісників; в дошкільній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установі -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 працівників.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Кількісний та якісний склад педагогічних працівників: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Заслужений вчитель України – 1;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географічних наук – 1;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Кандидати наук – 2;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 методистів – 9;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Старших вчителів – 15;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 вищої категорії – 27;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 першої категорії – 9;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 другої категорії – 7;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 – 5;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 – 1;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Нагороджені знаком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Відмінник освіти України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6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Нагороджені медаллю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заслуги в галузі освіти і науки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(Міжнародний форум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стан освіти і науки України. Стратегія розвитку) – 2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Нагороджені медаллю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Будівничі української освіти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(асоціація ВГУ) – 1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Нагороджені медаллю «400 років Хотинської битви» - 1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Лауреати обласної премії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ім.О.Поповича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районних премій – 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3534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4829</Words>
  <Application>Microsoft Office PowerPoint</Application>
  <PresentationFormat>Экран (4:3)</PresentationFormat>
  <Paragraphs>800</Paragraphs>
  <Slides>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Тема Office</vt:lpstr>
      <vt:lpstr>Слайд 1</vt:lpstr>
      <vt:lpstr>Адміністрація закладу освіти</vt:lpstr>
      <vt:lpstr>Адміністрація закладу освіти</vt:lpstr>
      <vt:lpstr>Соціально-психологічна служба</vt:lpstr>
      <vt:lpstr>Соціальний захист</vt:lpstr>
      <vt:lpstr>Бібліотекарі</vt:lpstr>
      <vt:lpstr>Медичне обслуговування</vt:lpstr>
      <vt:lpstr>Харчування </vt:lpstr>
      <vt:lpstr>Кадрове забезпечення</vt:lpstr>
      <vt:lpstr>Штатний розпис</vt:lpstr>
      <vt:lpstr>Штатний розпис</vt:lpstr>
      <vt:lpstr>Слайд 12</vt:lpstr>
      <vt:lpstr>Законодавча база функціонування Опорного закладу освіти</vt:lpstr>
      <vt:lpstr>Мережа В Опорному закладі освіти станом на 01.09.2021р. навчалося 453 учні та 35 вихованців дошкільного підрозділу: </vt:lpstr>
      <vt:lpstr>Перспективна мережа</vt:lpstr>
      <vt:lpstr> Освітня програма. Робочий навчальний план </vt:lpstr>
      <vt:lpstr> Освітня програма. Робочий навчальний план. Варіантна складова</vt:lpstr>
      <vt:lpstr> Освітня програма. Робочий навчальний план. Варіантна складова</vt:lpstr>
      <vt:lpstr>Освітня програма. Робочий навчальний план. Варіантна складова</vt:lpstr>
      <vt:lpstr>Атестація педагогічних працівників</vt:lpstr>
      <vt:lpstr>Атестація педагогічних працівників</vt:lpstr>
      <vt:lpstr>Методична робота </vt:lpstr>
      <vt:lpstr>Методична робота</vt:lpstr>
      <vt:lpstr>Методична робота</vt:lpstr>
      <vt:lpstr>Методична робота</vt:lpstr>
      <vt:lpstr>Методична робота</vt:lpstr>
      <vt:lpstr>Партнерство в освіті</vt:lpstr>
      <vt:lpstr>Робота з обдарованими дітьми</vt:lpstr>
      <vt:lpstr>Робота з обдарованими дітьми. Регіональний етап</vt:lpstr>
      <vt:lpstr>Робота з обдарованими дітьми. Обласний етап</vt:lpstr>
      <vt:lpstr>Робота з обдарованими дітьми Всеукраїнський етап</vt:lpstr>
      <vt:lpstr>Позашкільні олімпіади та конкурси</vt:lpstr>
      <vt:lpstr>Стипендіати</vt:lpstr>
      <vt:lpstr>Загальні результати</vt:lpstr>
      <vt:lpstr>Вчителі, які підготували призерів обласного та Всеукраїнського рівня</vt:lpstr>
      <vt:lpstr>Вчителі, які досягли результатів у роботі з обдарованими дітьми</vt:lpstr>
      <vt:lpstr>Слайд 37</vt:lpstr>
      <vt:lpstr> Успішність та якість знань за 7 років </vt:lpstr>
      <vt:lpstr>Внутрішня система якості освіти</vt:lpstr>
      <vt:lpstr>Медалісти. Відзнака</vt:lpstr>
      <vt:lpstr>Результати самооцінки закладу освіти</vt:lpstr>
      <vt:lpstr>Академічна доброчесність</vt:lpstr>
      <vt:lpstr>Управлінська діяльність</vt:lpstr>
      <vt:lpstr>Виховна робота</vt:lpstr>
      <vt:lpstr>Виховна робота</vt:lpstr>
      <vt:lpstr>Виховна робота</vt:lpstr>
      <vt:lpstr>Виховна робота</vt:lpstr>
      <vt:lpstr>Гурткова робота</vt:lpstr>
      <vt:lpstr>Робота з батьками</vt:lpstr>
      <vt:lpstr>Робота з батьками</vt:lpstr>
      <vt:lpstr>Стан охорони праці та безпеки життєдіяльності </vt:lpstr>
      <vt:lpstr>Дисциплінарна практика та аналіз звернень громадян із питань діяльності навчального закладу </vt:lpstr>
      <vt:lpstr>Видатки на заклад освіти (субвенційні кошти, кошти громади)</vt:lpstr>
      <vt:lpstr>Придбано, встановлено, переобладнано</vt:lpstr>
      <vt:lpstr>Добровільні внески батьків</vt:lpstr>
      <vt:lpstr>Добровільні внески батьків</vt:lpstr>
      <vt:lpstr>Добровільні внески батьків</vt:lpstr>
      <vt:lpstr>Добровільні внески вчителів</vt:lpstr>
      <vt:lpstr>Заклад дошкільної освіти</vt:lpstr>
      <vt:lpstr>Основні завдання закладу освіти</vt:lpstr>
      <vt:lpstr>Наші плани та перспективи для утвердження  іміджу закладу освіти </vt:lpstr>
      <vt:lpstr>Плани Клішковецької ТГ щодо розвитку опорного закладу</vt:lpstr>
      <vt:lpstr>Слайд 63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Сергій</cp:lastModifiedBy>
  <cp:revision>280</cp:revision>
  <cp:lastPrinted>2022-07-08T09:10:08Z</cp:lastPrinted>
  <dcterms:created xsi:type="dcterms:W3CDTF">2015-03-18T19:26:38Z</dcterms:created>
  <dcterms:modified xsi:type="dcterms:W3CDTF">2023-06-09T10:32:14Z</dcterms:modified>
</cp:coreProperties>
</file>