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69" r:id="rId3"/>
    <p:sldId id="279" r:id="rId4"/>
    <p:sldId id="264" r:id="rId5"/>
    <p:sldId id="297" r:id="rId6"/>
    <p:sldId id="268" r:id="rId7"/>
    <p:sldId id="274" r:id="rId8"/>
    <p:sldId id="256" r:id="rId9"/>
    <p:sldId id="260" r:id="rId10"/>
    <p:sldId id="261" r:id="rId11"/>
    <p:sldId id="278" r:id="rId12"/>
    <p:sldId id="298" r:id="rId13"/>
    <p:sldId id="313" r:id="rId14"/>
    <p:sldId id="314" r:id="rId15"/>
    <p:sldId id="277" r:id="rId16"/>
    <p:sldId id="299" r:id="rId17"/>
    <p:sldId id="262" r:id="rId18"/>
    <p:sldId id="316" r:id="rId19"/>
    <p:sldId id="263" r:id="rId20"/>
    <p:sldId id="276" r:id="rId21"/>
    <p:sldId id="275" r:id="rId22"/>
    <p:sldId id="265" r:id="rId23"/>
    <p:sldId id="280" r:id="rId24"/>
    <p:sldId id="300" r:id="rId25"/>
    <p:sldId id="267" r:id="rId26"/>
    <p:sldId id="317" r:id="rId27"/>
    <p:sldId id="273" r:id="rId28"/>
    <p:sldId id="272" r:id="rId29"/>
    <p:sldId id="281" r:id="rId30"/>
    <p:sldId id="284" r:id="rId31"/>
    <p:sldId id="337" r:id="rId32"/>
    <p:sldId id="312" r:id="rId33"/>
    <p:sldId id="338" r:id="rId34"/>
    <p:sldId id="289" r:id="rId35"/>
    <p:sldId id="328" r:id="rId36"/>
    <p:sldId id="333" r:id="rId37"/>
    <p:sldId id="340" r:id="rId38"/>
    <p:sldId id="341" r:id="rId39"/>
    <p:sldId id="339" r:id="rId40"/>
    <p:sldId id="345" r:id="rId41"/>
    <p:sldId id="346" r:id="rId42"/>
    <p:sldId id="347" r:id="rId43"/>
    <p:sldId id="344" r:id="rId44"/>
    <p:sldId id="342" r:id="rId45"/>
    <p:sldId id="287" r:id="rId46"/>
    <p:sldId id="290" r:id="rId47"/>
    <p:sldId id="294" r:id="rId48"/>
    <p:sldId id="295" r:id="rId49"/>
    <p:sldId id="361" r:id="rId50"/>
    <p:sldId id="359" r:id="rId51"/>
    <p:sldId id="360" r:id="rId52"/>
    <p:sldId id="293" r:id="rId53"/>
    <p:sldId id="292" r:id="rId54"/>
    <p:sldId id="286" r:id="rId55"/>
    <p:sldId id="318" r:id="rId56"/>
    <p:sldId id="348" r:id="rId57"/>
    <p:sldId id="349" r:id="rId58"/>
    <p:sldId id="350" r:id="rId59"/>
    <p:sldId id="351" r:id="rId60"/>
    <p:sldId id="362" r:id="rId61"/>
    <p:sldId id="363" r:id="rId62"/>
    <p:sldId id="296" r:id="rId63"/>
    <p:sldId id="309" r:id="rId64"/>
    <p:sldId id="308" r:id="rId65"/>
    <p:sldId id="319" r:id="rId66"/>
    <p:sldId id="306" r:id="rId67"/>
    <p:sldId id="352" r:id="rId68"/>
    <p:sldId id="353" r:id="rId69"/>
    <p:sldId id="355" r:id="rId70"/>
    <p:sldId id="356" r:id="rId71"/>
    <p:sldId id="357" r:id="rId72"/>
    <p:sldId id="358" r:id="rId73"/>
    <p:sldId id="321" r:id="rId74"/>
    <p:sldId id="364" r:id="rId75"/>
    <p:sldId id="320" r:id="rId76"/>
    <p:sldId id="327" r:id="rId77"/>
    <p:sldId id="326" r:id="rId78"/>
    <p:sldId id="365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ректор" initials="Д" lastIdx="0" clrIdx="0">
    <p:extLst>
      <p:ext uri="{19B8F6BF-5375-455C-9EA6-DF929625EA0E}">
        <p15:presenceInfo xmlns:p15="http://schemas.microsoft.com/office/powerpoint/2012/main" userId="Дирек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9443" autoAdjust="0"/>
  </p:normalViewPr>
  <p:slideViewPr>
    <p:cSldViewPr>
      <p:cViewPr varScale="1">
        <p:scale>
          <a:sx n="103" d="100"/>
          <a:sy n="103" d="100"/>
        </p:scale>
        <p:origin x="18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DFE8-7D5B-4E49-BF92-EBAD985A6D17}" type="datetimeFigureOut">
              <a:rPr lang="uk-UA" smtClean="0"/>
              <a:t>13.06.2023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7ABB6-C042-4ECE-93C0-9A38C6010E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90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7ABB6-C042-4ECE-93C0-9A38C6010E61}" type="slidenum">
              <a:rPr lang="uk-UA" smtClean="0"/>
              <a:t>68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25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2123728" y="260648"/>
            <a:ext cx="6840760" cy="122413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Самозвіт директора 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ст.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 descr="шкільне доска-0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1896" y="3815192"/>
            <a:ext cx="1844824" cy="18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3" t="8000" r="10650" b="650"/>
          <a:stretch/>
        </p:blipFill>
        <p:spPr>
          <a:xfrm>
            <a:off x="2339752" y="1700808"/>
            <a:ext cx="295232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96136" y="191683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Боднар Надії Сергіївни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2022-2023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7403" y="332656"/>
            <a:ext cx="614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 служба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412776"/>
            <a:ext cx="451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967334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t="25850" r="-640" b="23750"/>
          <a:stretch/>
        </p:blipFill>
        <p:spPr>
          <a:xfrm>
            <a:off x="467544" y="1268760"/>
            <a:ext cx="1782198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14300" r="51394" b="53150"/>
          <a:stretch/>
        </p:blipFill>
        <p:spPr>
          <a:xfrm>
            <a:off x="6084168" y="1196752"/>
            <a:ext cx="2016224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t="12201" r="-289" b="18501"/>
          <a:stretch/>
        </p:blipFill>
        <p:spPr>
          <a:xfrm>
            <a:off x="3491880" y="1124744"/>
            <a:ext cx="1771833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3105835"/>
            <a:ext cx="2843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Параскевін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 Анатолійович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педагог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28498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Тимко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Лідія Іванівна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практичний психолог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3501006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Герасимчук </a:t>
            </a:r>
            <a:endParaRPr lang="en-US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Альбіна Сергіївна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практичний психолог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4941168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 Роман Віталійович 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соціальний педагог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4.googleusercontent.com/DGsbYbQtv3akpV9aQj8nyfviqCA6e70G_QJ5YPewoX2Fi6dbP37fwG53hZZ2sZlkO9JuBUX9fvrvT_GGRLlhmbx12jGYISdMcCCqkQabWFyhnv46gB8mcSP0erIdL5RNjdBFml23KTtO1Aw=n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83"/>
          <a:stretch/>
        </p:blipFill>
        <p:spPr bwMode="auto">
          <a:xfrm>
            <a:off x="2987824" y="4438853"/>
            <a:ext cx="1944216" cy="2230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Опорному закладі освіти станом на 01.09.2022 р. навчалося   461 учень та  вихованців дошкільного підрозділу:</a:t>
            </a:r>
            <a:endParaRPr lang="uk-UA" dirty="0"/>
          </a:p>
        </p:txBody>
      </p:sp>
      <p:pic>
        <p:nvPicPr>
          <p:cNvPr id="3" name="Рисунок 2" descr="Скриншот 06-06-2023 105442.jpg"/>
          <p:cNvPicPr>
            <a:picLocks noChangeAspect="1"/>
          </p:cNvPicPr>
          <p:nvPr/>
        </p:nvPicPr>
        <p:blipFill>
          <a:blip r:embed="rId3" cstate="print"/>
          <a:srcRect t="8277"/>
          <a:stretch>
            <a:fillRect/>
          </a:stretch>
        </p:blipFill>
        <p:spPr>
          <a:xfrm>
            <a:off x="1763688" y="1412776"/>
            <a:ext cx="7115175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Мережа станом на 01.09.2022 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Всього класів   25: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1-4 - (8 класів);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5-9 - (12 класів);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10-11- (5 класи).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 – 37 вихованців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Загальна  кількість учнів – 461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Середня наповнюваність – 18,44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Тимчасово внутрішньо переміщені: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учнів в ОЗО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Клішковецький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ЗЗСО І-ІІІ ст.» 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 учнів філія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Малинецький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ЗЗСО І-ІІ ст. - ЗДО» 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вихованців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Малинецький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ЗДО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ОЗО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Клішковецький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ЗЗСО І-ІІІ ст.» - 3інклюзивних класи – 4 учні;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Філія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Малинецький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ЗЗСО І-ІІ ст. - ЗДО» - 6 інклюзивних класів – 7 учнів.</a:t>
            </a: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Опорному закладі освіти станом на 08.06.2023 р. навчалося   471 учень та  вихованців дошкільного підрозділу: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1700" r="17801" b="6951"/>
          <a:stretch/>
        </p:blipFill>
        <p:spPr>
          <a:xfrm rot="16200000">
            <a:off x="3203848" y="625390"/>
            <a:ext cx="468052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Мережа станом на 08.06.2023 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7" y="1124744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Всього класів   25: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1-4 - (8 класів);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5-9 - (12 класів);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10-11- (5 класи).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ЗДО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вихованців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Загальна  кількість учнів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471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Середня наповнюваність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18,8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Тимчасово внутрішньо переміщені: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учнів в ОЗО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Клішковецький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ЗЗСО І-ІІІ ст.» 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учнів філія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Малинецький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ЗЗСО І-ІІ ст. - ЗДО» 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вихованців 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Малинецький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ЗДО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ОЗО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Клішковецький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ЗЗСО І-ІІІ ст.» - 3інклюзивних класи – 4 учні;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Філія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Малинецький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ЗЗСО І-ІІ ст. - ЗДО» - 6 інклюзивних класів – 7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учнів;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 – 1 вихованець інклюзія;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кордоном – 37 учнів;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кордоном – 4 вихованці;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Рух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учнів вересень- травень 2022-2023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Вибуло – 10;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Прибуло – 17.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99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Перспективна мережа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649605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Перспективна мережа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124744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Всього класів   27: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1-4 - (9 класів);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5-9 - (12 класів);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10-11- (5 класи).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 – 43 вихованець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Загальна  кількість учнів – 487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Середня наповнюваність – 18,7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ОЗО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Клішковецький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ЗЗСО І-ІІІ ст.» - 3інклюзивних класи – 4 учні;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Філія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Малинецький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ЗЗСО І-ІІ ст. - ЗДО» - 6 інклюзивних класів – 7 учнів.</a:t>
            </a:r>
          </a:p>
          <a:p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ільне доска-0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373216"/>
            <a:ext cx="1484784" cy="1484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05273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ет описания фото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663758"/>
            <a:ext cx="3677743" cy="21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3" y="3573016"/>
            <a:ext cx="3677743" cy="2915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332656"/>
            <a:ext cx="42930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uk-UA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установи -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6;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 - 41;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з ООП – 1;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формування мережі – 43.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закладі обладнано: ігрові, спальні кімнати, зони для занять та харчування; в належному стані дитячі вбиральні, ігрові майданчики на вулиці. За благодійні кошти ЮНІСЕФТ придбано проекційну установку та екран; для роботи працівників у наявності ноутбук, роздатковий матеріал, іграшки, прилади для практичних робіт. На базі дошкільного закладу освіти у травні 2023 року було проведено засідання методичної спільноти для вихователів на тему: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Експерементально-дослідницька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Впродовж року проводилися виховні заходи, заходи методичної роботи відповідно до планування.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кільне доска-0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373216"/>
            <a:ext cx="1484784" cy="1484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3392" y="188641"/>
            <a:ext cx="4746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захист</a:t>
            </a:r>
            <a:endParaRPr lang="uk-U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52736"/>
            <a:ext cx="67687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 закладі освіти сформований соціальний паспорт. Систематично здійснюється психологічний супровід дітей пільгових категорій. Розроблено заходи з протидії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 виконання яких слухався на педагогічній раді (протокол № 5, від 22 лютого 2023 р.). Стан психологічної просвіти серед учнів, батьків, вчителів у закладі освіти обговорено на засіданні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 ради (протокол № 5, від 22 лютого 2023 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Систематично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роводиться моніторинг адаптації учнів 1, 5 класів, новоприбулих учнів, тимчасово внутрішньо переміщених осіб. Здійснюється педагогічний супровід дітей з особливими освітніми потребами. Налагоджена систематична співпраця з ювенальною поліцією. Проводяться тематичні тренінги, психолого-педагогічні консиліуми, виступи, зустрічі з батьками.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Значну увагу приділено профілактиці шкідливих звичок учнів, профілактика торгівлі людьми. У листопаді-січні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зреалізовано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програму тренінгових занять для педагогів «Профілактика та подолання синдрому «професійного вигорання» (укладач Олійник Т.В.). З грудня 2023 року у закладі освіти(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запрацювала «Пошта довіри».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2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endParaRPr lang="uk-UA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412776"/>
            <a:ext cx="2112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Вікторівна</a:t>
            </a:r>
            <a:endParaRPr lang="uk-UA" sz="1400" b="1" i="1" dirty="0"/>
          </a:p>
        </p:txBody>
      </p:sp>
      <p:pic>
        <p:nvPicPr>
          <p:cNvPr id="14338" name="Picture 2" descr="https://lh4.googleusercontent.com/nT53KTuLeCvjEouqCVMpkkUHWYacSrJ9fBpZaFtTMfdEzk6mcH6R3P7eIjPpIo2S_Xq1nXsbIBiF8IdXLvQe2mfqwSLnb5yO2oVR2U7msmkr7qF7ArLlH28rw3wlMXflRQO2wtPo8XartAQ=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646" y="692696"/>
            <a:ext cx="2112235" cy="1944216"/>
          </a:xfrm>
          <a:prstGeom prst="roundRect">
            <a:avLst/>
          </a:prstGeom>
          <a:noFill/>
        </p:spPr>
      </p:pic>
      <p:pic>
        <p:nvPicPr>
          <p:cNvPr id="7" name="Рисунок 6" descr="IMG-b64cb53547311f4fcccda5e857050bec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7891" y="740086"/>
            <a:ext cx="2088232" cy="184943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79946" y="2636912"/>
            <a:ext cx="1788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>
                <a:latin typeface="Times New Roman" pitchFamily="18" charset="0"/>
                <a:cs typeface="Times New Roman" pitchFamily="18" charset="0"/>
              </a:rPr>
              <a:t>Мусурівська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 Олена Михайлівна</a:t>
            </a:r>
          </a:p>
          <a:p>
            <a:endParaRPr lang="uk-U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3160132"/>
            <a:ext cx="6336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Фонд шкільної </a:t>
            </a:r>
            <a:r>
              <a:rPr lang="uk-UA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бібліотеки складає: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1. Художня література — 7228 прим.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2. Підручники: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 для учнів 1 — 4 класів 3160 прим.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 для учнів 5 — 9 класів — 4810 прим.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 для учнів 10 -11 класів — 1660 прим.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Режим збереження фонду дотримується. До фонду відкритий доступ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Проведено наступне: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Пізнавально-оглядову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екскурсію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бібіліотечний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урок «</a:t>
            </a:r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Чарівний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книги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5 </a:t>
            </a: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класний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Непийвода К.В.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1-4 </a:t>
            </a:r>
            <a:r>
              <a:rPr lang="ru-RU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Казкова вікторина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світі казки чарівної» для учнів 2-3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«Прояви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як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захиститися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28600" indent="-228600">
              <a:buFont typeface="+mj-lt"/>
              <a:buAutoNum type="arabicPeriod"/>
            </a:pPr>
            <a:r>
              <a:rPr lang="uk-U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дня День писемності проведено </a:t>
            </a:r>
            <a:r>
              <a:rPr lang="uk-U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Бібліотечний </a:t>
            </a:r>
            <a:r>
              <a:rPr lang="uk-U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 «Мова – це серце народу</a:t>
            </a:r>
            <a:r>
              <a:rPr lang="uk-U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28600" indent="-228600">
              <a:buFont typeface="+mj-lt"/>
              <a:buAutoNum type="arabicPeriod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 виховна година на тему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пісня, наша мова - наша зброя, наша перемога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(6-7 класи,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к.к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Балахтар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О.С.,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Палагнюк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С.Д.,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Жижина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І.В.)</a:t>
            </a:r>
          </a:p>
          <a:p>
            <a:pPr marL="228600" indent="-228600">
              <a:buFont typeface="+mj-lt"/>
              <a:buAutoNum type="arabicPeriod"/>
            </a:pPr>
            <a:r>
              <a:rPr lang="uk-U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інформаційно-книжкові виставки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uk-U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Бібліотечний урок </a:t>
            </a:r>
            <a:r>
              <a:rPr lang="uk-U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uk-UA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Сторінками життя </a:t>
            </a:r>
            <a:r>
              <a:rPr lang="uk-UA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Т.Г.Шевченка</a:t>
            </a:r>
            <a:r>
              <a:rPr lang="uk-UA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(1-4 класи).</a:t>
            </a:r>
            <a:endParaRPr lang="uk-UA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12201" r="27951" b="54200"/>
          <a:stretch/>
        </p:blipFill>
        <p:spPr>
          <a:xfrm>
            <a:off x="6012160" y="740086"/>
            <a:ext cx="1957718" cy="1849435"/>
          </a:xfrm>
          <a:prstGeom prst="round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40152" y="2636912"/>
            <a:ext cx="23042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Біла Наталія </a:t>
            </a:r>
            <a:endParaRPr lang="uk-UA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Анатоліївна</a:t>
            </a:r>
            <a:endParaRPr lang="uk-UA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6912768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Опорний заклад освіти здійснює свою діяльність за Статутом затвердженим  Рішенням 11-ї сесії  VIII  скликання Клішковецької сільської ради Дністровського району Чернівецької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 від 08 грудня 2021 року №377/11/2021 , Ліцензії на провадження освітньої діяльності за рівнем дошкільної, початкової освіти, базової середньої, профільної середньої освіти (Розпорядження Чернівецької ОДА № 1175-р, №1176-р, №1177-р, №1178-р,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№1179-р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№, 1180-р від 16 вересня 2022 р.)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Місія навчального закладу –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навичок навчання протягом життя, заохочувати пізнавати, досліджувати, відкривати й дивуватись.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Візія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навчального закладу –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опорний заклад освіти, це лідер з високою інноваційною освітою, розвинутим партнерством та постійним прагненням досконалості, з сучасним комфортним освітнім середовищем, який надає якісні освітні послуги та забезпечує розвиток в 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дошкіллі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допрофільне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профільне навчання, розвиток творчих здібностей та виховує особистість для демократичного суспільства.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2906" y="2060848"/>
            <a:ext cx="18170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Тетяна Дмитрівна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медична сестра</a:t>
            </a:r>
          </a:p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4941168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6401" r="48950" b="47900"/>
          <a:stretch/>
        </p:blipFill>
        <p:spPr>
          <a:xfrm>
            <a:off x="1962906" y="620688"/>
            <a:ext cx="1944216" cy="2156455"/>
          </a:xfrm>
          <a:prstGeom prst="round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0" t="10101" r="24801" b="57350"/>
          <a:stretch/>
        </p:blipFill>
        <p:spPr>
          <a:xfrm>
            <a:off x="5402158" y="594591"/>
            <a:ext cx="1940084" cy="2182552"/>
          </a:xfrm>
          <a:prstGeom prst="round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19872" y="188640"/>
            <a:ext cx="2681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 обслуговування</a:t>
            </a:r>
            <a:endParaRPr lang="uk-UA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5076056" y="3068960"/>
            <a:ext cx="2880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Пернай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Віта Віталіївна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 сестра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3907507"/>
            <a:ext cx="67687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 закладі освіти функціонують два кабінети медичної сестри, де надається перша невідкладна допомога усім учням та працівникам закладу освіти. Систематично здійснюється контроль за станом харчування за  відповідними санітарно-гігієнічними умовами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харчоблоці та в приміщеннях закладу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освіти; відповідна документація харчоблоку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вимог. У школі розроблено протиепідемічні заходи (Постанова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протиепідемічних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закладах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карантину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(COVID-19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)»)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Медичні сестри Кирилюк Т.В.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Пернай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беруть участь в заходах щодо охорони здоров’я популяризації здорового способу життя та попередження дитячого травматизму. 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 квітні-травні 2023 року здійснено результативну медико-санітарну підготовку учнів до територіальних змагань «Сокіл-Джура».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надається консультація батькам щодо медичного огляду дітей; проводиться результативна робота, щодо медичного огляду працівників закладу освіти.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3980" y="548680"/>
            <a:ext cx="2415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 </a:t>
            </a:r>
            <a:endParaRPr lang="uk-UA" sz="32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12776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гарячого харчування надавалися 230 учням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підприємцем Круком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Романом. 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 – ЗДО гаряче харчування було організовано шкільній їдальні для 120 осіб (кухар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Нагірняк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Ю.).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Гаряче харчування здійснювалося відповідно до нормативно-правової бази та санітарних норм. У закладі освіти розроблено заходи, щодо впровадження системи ХАСП.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належні умови для харчування учнів двох харчоблоків;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пригутування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їжі здійснюється відповідно до двотижневого меню, затвердженого Головним управлінням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Держпродспоживслужби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Чернівецькій області. Постійно здійснюється моніторинг серед учнів, батьків, учителів, щодо якості шкільних обідів. Впродовж року зауважень та пропозицій збоку батьків та учнів не надходило.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Держпродспоживслужби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шкільної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їдільні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ЗЗСО І-ІІ ст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робота харчоблоку була оцінена на високий рівень (лютий 2023 р.).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575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Освітня програма. Робочий навчальний план.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908720"/>
            <a:ext cx="712879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1-2-их класів – за Типовою освітньою програмою розробленою під керівництвом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О.Я.Савченко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затвердженої наказом  Міністерства освіти і науки України від 21.03.2018 року   №268,  </a:t>
            </a:r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(додаток №1),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відповідно  до наказу Міністерства освіти і науки України від 08.10.2019 року № 1272;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3-4-их класів – за Типовою освітньою програмою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 наказу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08.10.2019 року № 1273,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№1)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5-го класу – за Типовою освітньою програмою відповідно до наказу Міністерства освіти і науки  України від 19.02.2021р. № 235</a:t>
            </a:r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(додаток 3)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6-9 класів – за Типовою освітньою програмою закладів загальної середньої освіти ІІ ступеня, затвердженою наказом МОН України від 20.04.2018 №405 (</a:t>
            </a:r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10);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10-11 класів –</a:t>
            </a:r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Типовою освітньою програмою закладів загальної середньої освіти ІІІ ступеня, затвердженою наказом МОН України від 20.04.2018 № 408 </a:t>
            </a:r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(таблиця 2</a:t>
            </a:r>
            <a:r>
              <a:rPr lang="uk-UA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ctr"/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1-4 класи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в </a:t>
            </a:r>
            <a:r>
              <a:rPr lang="uk-UA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початковій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«Сходинки до етики» по 1 год. у 1-4 класах. 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9" y="54868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програма. Робочий навчальний план. Варіативна складова.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6-9 класи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1196752"/>
            <a:ext cx="69847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в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основній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введення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 іноземної мови: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французька мова: по 2 год. у 5-А і 5-Б класах;</a:t>
            </a:r>
          </a:p>
          <a:p>
            <a:pPr lvl="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поглиблене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предметів: біологія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год. у 9-Б класі;</a:t>
            </a:r>
          </a:p>
          <a:p>
            <a:pPr lvl="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підсилення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інваріантної складової: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українська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мова: по 0,5 год. у 6-А, 6-Б, 7 класах,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год. у 8-А, 8-Б, 9-А класах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5)запровадження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факультативів: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«Основи християнської етики»: по 0,5 год. у 6-А, 6-Б, 7-А, 8-А, 8-Б класах, по 1 год. у 6-В, 7-Б, 8-В класах;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Українознавство: по 1 год. у 6-А, 6-Б, 7-А, 8-А, 8-Б класах;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«Юний географ-краєзнавець»: 0,5 год. у 9-А класі.;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 рідного краю»: 0,5 год. у 5-Б класі, 1 год. у 8-В класі;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Екологія: по 1 год. у 6-В, 7-Б, 8-В класах;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спецкурсу «Вчимося бути громадянами» по 1 год. у 6-их класах;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за вибором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фінансової грамотності: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«Фінансово-грамотний споживач» - у 6-их класах по 0,5 год.;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«Фінансова культура» - у 7-их класах по 0,5 год.;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«Прикладні фінанси» - у 8 класах по 0,5 год, </a:t>
            </a:r>
          </a:p>
          <a:p>
            <a:pPr lvl="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індивідуальні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заняття: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 математики у 7-А, 8-А, 8-Б, 9-А класах по 0,5 год.;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 хімії у 7-Б класі по 0,5 год;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 фізики у 7-Б, 8-В класах по 0,5 год. 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програма. Робочий навчальний план.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Варіативна складова.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412776"/>
            <a:ext cx="69127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в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старшій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введення профільного предмету: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год.);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геометрія: 10-Б клас (2 год);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історія України: 11-А клас (1,5 год.);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основи садівництва: 11-Б клас 4 год.);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11-А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(0,5 год.);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геометрія: 10-А, 11-А, 11-Б класи по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українська мова: 10-Б клас (1 год.);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по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год.;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тика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сімейного життя»: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по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год.;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«Видатні постаті України»: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год.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10-Б,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1 год.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«Біохімічні основи життя»: 11-А клас (1 год.);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другої іноземної мови: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англійська мова: 11-Б клас (2 год.); 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хімія: 10-ті класи по 0,5 год.;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географія: 10-ті класи по 0,5 год.;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математика:10-А, 10-Б, 11-А класи по 1 год.</a:t>
            </a:r>
          </a:p>
          <a:p>
            <a:pPr marL="342900" indent="-342900">
              <a:buFontTx/>
              <a:buChar char="-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46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педагогічних працівників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44353" y="692697"/>
            <a:ext cx="552013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Ткач Галина Степанівна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відповідає займаній посаді; відповідає раніше присвоєним  кваліфікаційній категорії «спеціаліст вищої категорії» та  педагогічному званню «вчитель-методист» ;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Слободян Галина Іванівна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відповідає займаній посаді; відповідає раніше присвоєним кваліфікаційній категорії «спеціаліст вищої категорії» та педагогічному званню «старший вчитель» ;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Жижина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Ірина Василівна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відповідає займаній посаді; присвоєно кваліфікаційну категорію «спеціаліст вищої категорії» ;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3074" name="Picture 2" descr="https://lh5.googleusercontent.com/H54Hfa71ISbjBKeBqCpJmPI-9OWwOHf9HdTS2e1uizlXPDVl8ViZ7msuFJnoNwO51-uwN-I7CFXzNUv2VuqHXB_a-cK-LNvchqkZhkPeE_hNCv4my7Kv6-HIUE4MFSsXRBmae8tzFILaJp4=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7" y="4712958"/>
            <a:ext cx="1721689" cy="202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 r="8914" b="5160"/>
          <a:stretch/>
        </p:blipFill>
        <p:spPr>
          <a:xfrm>
            <a:off x="1554167" y="2726450"/>
            <a:ext cx="1721689" cy="1984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9550" r="8001" b="33201"/>
          <a:stretch/>
        </p:blipFill>
        <p:spPr>
          <a:xfrm>
            <a:off x="1554168" y="692697"/>
            <a:ext cx="1721688" cy="203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462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педагогічних працівників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476498"/>
            <a:ext cx="4896545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Дудчак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Галина Сергіївна 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відповідає займаній посаді; відповідає раніше присвоєним кваліфікаційній категорії «спеціаліст вищої категорії», присвоєно  звання «старший вчитель»;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Александров Роман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Віталійович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відповідає займаній посаді; відповідає раніше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присвоєній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кваліфікаційній категорії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ІІ;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Ковтюк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Віталіна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Вікторівна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відповідає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займаній посаді; відповідає раніше присвоєним кваліфікаційній категорії «спеціаліст вищої категорії», присвоєно 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педагогічне звання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«старший вчитель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098" name="Picture 2" descr="https://lh4.googleusercontent.com/amvwRJAEah7jGN_akIddl5-68GDUsF9eCA4iY6ysDwptBrC0pB6pcIkauEvAz6_HwAtFtFbD4thkBLjJQfQpWZo7csFifhKEe1O0u198O4dDGSULODTsnxZ0JgBm0hEtKp2W0zLwJ5weYg8=n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r="28835" b="32000"/>
          <a:stretch/>
        </p:blipFill>
        <p:spPr bwMode="auto">
          <a:xfrm>
            <a:off x="1835696" y="4653135"/>
            <a:ext cx="1872208" cy="21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4.googleusercontent.com/DGsbYbQtv3akpV9aQj8nyfviqCA6e70G_QJ5YPewoX2Fi6dbP37fwG53hZZ2sZlkO9JuBUX9fvrvT_GGRLlhmbx12jGYISdMcCCqkQabWFyhnv46gB8mcSP0erIdL5RNjdBFml23KTtO1Aw=n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83"/>
          <a:stretch/>
        </p:blipFill>
        <p:spPr bwMode="auto">
          <a:xfrm>
            <a:off x="1835696" y="2596168"/>
            <a:ext cx="1800200" cy="2230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0600" r="8002" b="34250"/>
          <a:stretch/>
        </p:blipFill>
        <p:spPr>
          <a:xfrm>
            <a:off x="1799692" y="476498"/>
            <a:ext cx="17641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166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76672"/>
            <a:ext cx="748883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проблема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Компетентісно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-орієнтоване спрямування освітнього процесу шляхом впровадження сучасних форм і методів роботи, як пріоритетного напрямку в дошкільній та шкільній освіті».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  завдання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оброблення даних моніторингових досліджень, отриманих у результаті роботи над науково-методичною проблемою ОЗО на заключному її етапі;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 результатів досвіду в засобах масової інформації;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зосередження зусиль методичних структур з метою створення у випускників наукової та практичної бази для успішного продовження навчання;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 найбільш вдалого досвіду роботи вчителів;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 та матеріальне стимулювання вчителів, які одержали високі результати в ході реалізації проблеми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ctr"/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та </a:t>
            </a:r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напрацювання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ОЗО було проведено спільне засідання методичних спільнот учителів математики, фізики, географії, хімії, біології, екології та основ здоров’я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п’ять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 уроків: 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6-Б класі на тему </a:t>
            </a:r>
            <a:r>
              <a:rPr lang="uk-UA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«Властивості вод Світового океану. Світовий океан у розмаїтті раціональних чисел»</a:t>
            </a:r>
            <a:r>
              <a:rPr lang="uk-UA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ф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ормуванням в учнів предметних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географії та математики (учителі: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Палагнюк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С.Д.); </a:t>
            </a:r>
          </a:p>
          <a:p>
            <a:pPr indent="457200"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6-А класі на тему </a:t>
            </a:r>
            <a:r>
              <a:rPr lang="uk-UA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«Покритонасінні»</a:t>
            </a:r>
            <a:r>
              <a:rPr lang="uk-UA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з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астосуванням інтерактивних технологій як чинника формування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біології та екології (учителі: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Д.Й., Кирилюк О.В.);</a:t>
            </a:r>
          </a:p>
          <a:p>
            <a:pPr indent="457200"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7-А класі  на тему </a:t>
            </a:r>
            <a:r>
              <a:rPr lang="uk-UA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«Тиск твердих тіл на поверхню. Сила тиску» з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икористанням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властивостей прямої та оберненої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пропорційностей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фізики (учителі: Слободян Г.І., Горобець Н.Г.);</a:t>
            </a:r>
          </a:p>
          <a:p>
            <a:pPr indent="457200"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11-А класі </a:t>
            </a:r>
            <a:r>
              <a:rPr lang="uk-UA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«Поняття про жорсткість води та способи її усунення».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в учнів навичок науково-дослідницької діяльності на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хімії (учитель Ткач Г.С.);</a:t>
            </a:r>
          </a:p>
          <a:p>
            <a:pPr indent="457200"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5-А класі на тему </a:t>
            </a:r>
            <a:r>
              <a:rPr lang="uk-UA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«Суспільні норми» з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икористанням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основних пріоритетів демократичної школи на сучасному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інтегрованого курсу «Здоров’я, безпека та добробут» (учителі: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К.В., Коваль А.С.).</a:t>
            </a:r>
          </a:p>
          <a:p>
            <a:pPr marL="800100" lvl="1" indent="-342900" algn="just">
              <a:buFont typeface="+mj-lt"/>
              <a:buAutoNum type="arabicPeriod"/>
            </a:pP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uk-UA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166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та напрацювання</a:t>
            </a: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9" y="332656"/>
            <a:ext cx="738031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круглого столу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«Шляхи реалізації наскрізних змістових ліній для розвитку ключових </a:t>
            </a:r>
            <a:r>
              <a:rPr lang="uk-UA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учнів на </a:t>
            </a:r>
            <a:r>
              <a:rPr lang="uk-UA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природничо-математичного циклу предметів» </a:t>
            </a:r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 початкових класів долучилися до засідання методичної спільноти вчителів 3-4 класів з проблеми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«Інноваційні технології в освітньому процесі НУШ».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Надія Іванівна провела відкритий урок української мови у 4-А класі  з теми «Розбираю прикметник, як частину мови» 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Геждеван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 Миколаївна презентувала досвід роботи з теми «Використання інноваційних технологій  для активізації пізнавальної діяльності учнів 3-4 класів», 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Михайлина Михайлівна – з теми «Використання інноваційних технологій  у виховній роботі». Завершилось засідання «вільним мікрофоном» для учасників засідання «Мої пошуки та знахідки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опорного закладу освіти Боднар Надія Сергіївна взяла участь у обласному форумі керівників-новаторів «Інноваційний освітній простір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Чернівеччини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у Всеукраїнській науково-практичній конференції «Нова українська школа: від теорії до практики» та поділилася набутими досвідом щодо реалізації Концепції Нової української школи на засіданні школи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ППД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за програмою Всеукраїнського семінару-практикуму «Психолого-педагогічний підхід у освітній діяльності дітей з особливими освітніми потребами»; в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ювілейній щорічній конференції ВГУ на тему: «Виховання національної еліти – фундамент майбутнього розвитку українського суспільства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(м. Тернопіль);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фасилітованому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онлайн-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через роботу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проводився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Вергеланда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(Осло,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Ради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«Демократична школа».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Підвищила кваліфікацію і заступник директора з навчально-виховної роботи Музика Людмила Дмитрівна, а також пройшла навчальні курси з тем: «Про дистанційний та змішаний формати навчання для педагогів та керівників шкіл» та  «Оцінювання без знецінювання», розроблені Міністерством освіти і науки України та студією  онлайн-освіти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EdEra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спільно з громадською спілкою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Освіторія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3" y="260648"/>
            <a:ext cx="73448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динамічної групи, учитель англійської мови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Пінтя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 Сидорівна пройшла навчання на курсах Британської Ради у Варшаві з теми «Навчання у важкі часи», а також підвищила свій методичний рівень на тренінгу «Розвиток граматичної компетенції учнів на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англійської мови».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 навчання за програмою «НУШ: базова середня освіта»: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Палагнюк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Дмитрівна, Кирилюк Олена Володимирівна, Музика Людмила Дмитрівна, Горобець Олег Борисович, Попова Марія Миколаївна,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Валеріївна,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Дар’я Йосипівна,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Балахтар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Сергіївна,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Харицький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Сергій Вікторович,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Зензюк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Анатоліївна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Асистенти учителів Шевчук А.В.,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Камбур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Ю.І. пройшли навчання за програмою «Рівні серед рівних. Інноваційні підходи до навчання дітей з особливими потребами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методичних підструктур: семінари – практикуми, методичні оперативні наради, майстер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опорного закладу конкурсу-захисту науково-дослідницьких робіт членами міжшкільного учнівського товариства «Ерудит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 закладу ЗДО підвищили кваліфікаційний рівень за програмою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емократична школа  за напрямком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фасилітований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 для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Боднар Н.С. і заступник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Дячук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 були доповідачами на педагогічних читаннях присвячених до 300-літтю дня народження Г.В. Сковороди (Чернівецька обласна рада, ІППОЧО);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«Авторської майстерні»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Валеріївна, яка пройшла навчання тренерів для підвищення кваліфікації педагогічних працівників мовно-літературної (українська мова та література) освітньої галузі за програмою  «Реалізація Державного стандарту базової середньої освіти на засадах Концепції «Нова українська школа», проводила тренінги для учителів області;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Законодавча база функціонування Опорного закладу освіти</a:t>
            </a:r>
            <a:endParaRPr lang="uk-UA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12776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України;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Про освіту;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Про загальну середню освіту;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 закладу освіти;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філію Опорного закладу освіти;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академічну доброчесність;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внутрішню систему якості освіти (протокол  засідання педагогічної ради № від 26 жовтня 2022 р.)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учнівське самоврядування;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ОЗО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здійснював свою діяльність відповідно до плану роботи, схваленого на засіданні педагогічної ради, протокол №1 від 30 серпня 2022 р., та затвердженого наказом директора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48 від 30.08.2022 р.; планів робити класних керівників 1-11 класів, вихователів групи продовженого дня, бібліотекарів, соціальних педагогів, практичних психологів, педагогів організаторів; календарно-тематичного планування вчителів-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керівників гуртків.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в освіті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268760"/>
            <a:ext cx="6552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 місцевого самоврядування;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Чернівецький обласний ІОППО;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Заклади освіти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ТГ;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Асоціація директорів ВГУ;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підтримки освітніх реформ в Україні «Демократична школа» європейського центру ім.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Вергеланда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Буковинська академія;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Громадянська організація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Музична школа ім.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В.Фукшука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культури, дозвілля, туризму та спорту Клішковецької громади;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Волонтерські організації;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Батьківська громадськість;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Випускники навчального закладу.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7272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участі у ІІ етапі</a:t>
            </a:r>
          </a:p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учнівських олімпіад з базових дисциплін</a:t>
            </a:r>
          </a:p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692696"/>
            <a:ext cx="3829446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7;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4; 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Прафознавство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2;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1.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407" y="1166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участі у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</a:p>
          <a:p>
            <a:pPr algn="ctr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учнівських олімпіад з базових дисциплін</a:t>
            </a:r>
          </a:p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бласні олімпіад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056" y="947629"/>
            <a:ext cx="720080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обдарованими дітьми</a:t>
            </a:r>
          </a:p>
          <a:p>
            <a:pPr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Переможці та призери обласних та Всеукраїнських конкурсів, фестивалів 2023</a:t>
            </a:r>
            <a:endParaRPr lang="uk-UA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980728"/>
            <a:ext cx="7488832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міжшкільного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Ерудит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- 16;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слухачами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БМАНум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І етапу  Всеукраїнської експедиції учнівської молоді «Моя Батьківщина – Україна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- 7;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обласної конференції  Всеукраїнської експедиції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 «Моя Батьківщина – Україна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- 6;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XXIII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конкурс з української мови ім. Петра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Яцика – 12 (ІІ етап), 1 (ІІІ етап), 1 (І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етап);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участі у ІІ етапі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ХІІІ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мовно-літературн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чнівської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заочного територіального етапу конкурсу «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Новорічна композиція» -8;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обласного етапу конкурсу «Новорічна композиція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-4;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винахідницьких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раціоналізаторських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еколого-натуралістичного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-4;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45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60648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-2;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«Парад квітів біля школи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-1;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 етапу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юнацького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фестивалю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- 3;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фестивалю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«Живи, Земле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-2 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- 2;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патріотично-громадянської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- 1;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учнівських творів-есе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«Український вимір процесів європейської інтеграції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конференція з нагоди Міжнародного дня числа Пі  серед студентської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 -1.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1019" y="116632"/>
            <a:ext cx="4687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конкурсу-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науково-дослідницьких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міжшкільного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Ерудит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43" y="1556792"/>
            <a:ext cx="63150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конкурсу-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науково-дослідницьких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слухачами </a:t>
            </a:r>
            <a:r>
              <a:rPr lang="uk-UA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БМАНум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80" y="701407"/>
            <a:ext cx="63246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І етапу  Всеукраїнської експедиції учнівської молоді «Моя Батьківщина – Україна»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56483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обласної конференції  Всеукраїнської експедиції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 молоді «Моя Батьківщина – Україна»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979713" y="908720"/>
            <a:ext cx="6840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Заочний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Шампанський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– ІІІ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(учитель Кирилюк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Миколайович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– ІІІ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(учитель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Турянська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Евеліна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ІІ місце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Палагнюк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Кирилюк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(учитель Попова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ІІІ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(учитель Попова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ІІІ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Кирилюк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Палагнюк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65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XXIII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конкурс з української мови ім. Петра Яцика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58326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26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Штатний розпис</a:t>
            </a:r>
            <a:endParaRPr lang="uk-U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IMG_20230606_102417.jpg"/>
          <p:cNvPicPr>
            <a:picLocks noChangeAspect="1"/>
          </p:cNvPicPr>
          <p:nvPr/>
        </p:nvPicPr>
        <p:blipFill>
          <a:blip r:embed="rId3" cstate="print"/>
          <a:srcRect l="4140" t="1429" r="4781"/>
          <a:stretch>
            <a:fillRect/>
          </a:stretch>
        </p:blipFill>
        <p:spPr>
          <a:xfrm rot="16200000">
            <a:off x="2492388" y="36004"/>
            <a:ext cx="5616624" cy="736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участі у ІІ етапі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ХІІІ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мовно-літературн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конкурсу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чнівської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59766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заочного територіального етапу конкурсу «Новорічна композиція»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86001"/>
            <a:ext cx="6624735" cy="3305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4221088"/>
            <a:ext cx="63532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обласного етапу конкурсу «Новорічна композиція»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25144"/>
            <a:ext cx="662473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винахідницьких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 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раціоналізаторських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еколого-натуралістичного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63246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878497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юних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дизайнерів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Мазур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Еліза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5-А класс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ІІ місце (учитель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К.В.)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– ІІІ місце (учитель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К.В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(9-А клас) – І місце (учитель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К.В.)</a:t>
            </a: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Олександра (5-А клас) – ІІ місце (учитель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К.В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Всеукраїнський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«Парад квітів біля школи»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Балахтар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 (6-А клас)  – ІІІ місце (учитель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Д.Й.)</a:t>
            </a:r>
          </a:p>
          <a:p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ризери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 етапу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юнацького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фестивалю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об’єктиві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натураліста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Руснак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(8-Б клас)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ІІ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(учитель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Д.Й.)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Турянський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(8-Б клас)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ІІІ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(учитель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Д.Й.)</a:t>
            </a:r>
          </a:p>
          <a:p>
            <a:pPr lvl="0"/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Бурдига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(8-Б клас)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Д.Й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ризери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юнацького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фестивалю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об’єктиві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натураліста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Бурдига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(8-Б клас)  –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Д.Й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ризери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конгресу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«Живи, Земле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(10-Б клас) –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місце (учитель Кирилюк О.В.)</a:t>
            </a: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(10-Б клас) –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місце (учитель Кирилюк О.В</a:t>
            </a:r>
            <a:r>
              <a:rPr lang="uk-UA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ризери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форуму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та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студентської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Кирилюк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(10-Б клас) –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(учитель Кирилюк О.В.)</a:t>
            </a: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Волос Віталій (9-А клас) –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(учитель Кирилюк О.В.)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36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332656"/>
            <a:ext cx="73448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Шевченко»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ельни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(8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Войт С.В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патріотично-громадянської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 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Ватаман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Жижина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конкурс учнівських творів-есе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«Український вимір процесів європейської інтеграції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Ватаман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наукова конференція з нагоди Міжнародного дня числа Пі  серед студентської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</a:p>
          <a:p>
            <a:pPr indent="45720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Ткачук Ангеліна (11-А клас)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 доповідача  </a:t>
            </a:r>
          </a:p>
          <a:p>
            <a:pPr indent="45720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Музика Людмила Дмитрівна – подяка МАН України</a:t>
            </a:r>
          </a:p>
          <a:p>
            <a:pPr indent="457200" algn="just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29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47707"/>
              </p:ext>
            </p:extLst>
          </p:nvPr>
        </p:nvGraphicFramePr>
        <p:xfrm>
          <a:off x="1907703" y="1397000"/>
          <a:ext cx="691276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33609532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8615904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674027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Олімпіади</a:t>
                      </a:r>
                      <a:endParaRPr lang="uk-UA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Конкурси</a:t>
                      </a:r>
                      <a:endParaRPr lang="uk-UA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78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</a:t>
                      </a:r>
                      <a:r>
                        <a:rPr lang="uk-UA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 етап</a:t>
                      </a:r>
                      <a:endParaRPr lang="uk-UA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24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65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Обласний етап</a:t>
                      </a:r>
                      <a:endParaRPr lang="uk-UA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36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Всеукраїнський</a:t>
                      </a:r>
                      <a:endParaRPr lang="uk-UA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72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994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1880" y="6926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результати</a:t>
            </a:r>
            <a:endParaRPr lang="uk-UA" b="1" i="1" dirty="0"/>
          </a:p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669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Вчителі, які підготували призерів обласного та Всеукраїнського рівня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1484784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А.С.,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Палагнюк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С.Д., Боднар Н.С., Горобець Н.Г., Ткач Г.С.,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С.В., Попова М.М., Музика Л.Д., Кирилюк О.В.,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Маркуляк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М.М.,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Д.Й.,  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Параскевін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В.А.,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Жижина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Дудчак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Г.С., Дуб Н.Г., Рогожа Л.В.,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Яковець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Г.В., Кирилюк С.М.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48680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Вчителі, які підготували призерів олімпіад ІІ етапу, конкурсів І етапу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7705" y="1412776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Дячук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Жижина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Зензюк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О.А., Музика Л.Д., Горобець Н.Г., Ткач Г.С.,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Числаш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Палагнюк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С.Д.,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Кужна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Л.П.,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Боцько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Д.Й., Боднар Н.С.,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Чекмак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І.О.,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Балахтар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О.С.,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К.В.,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Рогожа Л.В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Дуб Н.В., Ткач С.І.,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Числаш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О.І., Слободян Г.І.,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Л.В., Попова М.М.,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Білинська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Пінтя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Т.С.,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Ковтюк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Параскенюк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Самборська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Л.Є., Коваль А.С.,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Яковець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1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навчальних досягнень учнів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ОЗО «</a:t>
            </a:r>
            <a:r>
              <a:rPr lang="uk-UA" alt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Клішковецький</a:t>
            </a: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ЗЗСО І-ІІІ ступенів» за 2022/2023 </a:t>
            </a:r>
            <a:r>
              <a:rPr lang="uk-UA" alt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/>
          <a:stretch/>
        </p:blipFill>
        <p:spPr>
          <a:xfrm>
            <a:off x="323528" y="908720"/>
            <a:ext cx="8676456" cy="576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1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навчальних досягнень учнів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ОЗО «</a:t>
            </a:r>
            <a:r>
              <a:rPr lang="uk-UA" alt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Клішковецький</a:t>
            </a: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ЗЗСО І-ІІІ ступенів» за 2022/2023 </a:t>
            </a:r>
            <a:r>
              <a:rPr lang="uk-UA" alt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05273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На високий рівень 2022/2023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н.р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закінчили – 34 учні (16%), мають оцінки достатнього рівня – 53 учнів (24%), достатньо-середнього рівня – 106 учнів (48%), початкового рівня – 27 учнів  (12%)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11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IMG_20230606_102432.jpg"/>
          <p:cNvPicPr>
            <a:picLocks noChangeAspect="1" noChangeArrowheads="1"/>
          </p:cNvPicPr>
          <p:nvPr/>
        </p:nvPicPr>
        <p:blipFill>
          <a:blip r:embed="rId3" cstate="print"/>
          <a:srcRect l="3801" r="2531" b="-924"/>
          <a:stretch>
            <a:fillRect/>
          </a:stretch>
        </p:blipFill>
        <p:spPr bwMode="auto">
          <a:xfrm rot="16200000">
            <a:off x="2164042" y="-283722"/>
            <a:ext cx="6048672" cy="7281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1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навчальних досягнень учнів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err="1" smtClean="0"/>
              <a:t>Малинецького</a:t>
            </a:r>
            <a:r>
              <a:rPr lang="uk-UA" b="1" i="1" dirty="0"/>
              <a:t> ЗЗСО І-ІІ ступенів</a:t>
            </a:r>
            <a:r>
              <a:rPr lang="uk-UA" dirty="0"/>
              <a:t>​</a:t>
            </a:r>
            <a:br>
              <a:rPr lang="uk-UA" dirty="0"/>
            </a:b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2022/2023 </a:t>
            </a:r>
            <a:r>
              <a:rPr lang="uk-UA" alt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png;base64,%20iVBORw0KGgoAAAANSUhEUgAAA6QAAAHFCAYAAADliDQLAAAAAXNSR0IArs4c6QAAAARnQU1BAACxjwv8YQUAAAAJcEhZcwAADsMAAA7DAcdvqGQAAIngSURBVHhe7b0H3DRZWafdwwRAybpLFhGGtAYkycwgQ9hVcpAgAiowgSHn4IIf6/etSpiBmQHJSBSVoDJMACWJ5KwCAxMAXckiILBMfr776u77fc9bb3V3dT/dXVXd1/Wb/7xPV1dVV93n1KnzP+fUqQMGg8FOSERERERERBbnsqHzRn+KtMM2mnsbNLrBJSEamGS5GNf2uTh0qdGf0iIXhQ4c/SmycZwfOmT0p0wAk3Xp0Z8ygR+HLjP6U+bBm7yIiIjIZnJh6ODRnyIi3URDKiIiIiIiIq2gIRUREREREZFW0JBuF88KXX30p4jISrlc6O9CTw7lc7jHh94Vuvzwk6wC4v63obq4X2H4SUREpEMsakivFjoh9O8hJrXh35eHDg0dHfrlkEznbiFiN0lfDD0gtCikBWlS7vPnQl8PTQPDSiVy2cb1taHyWNC5IfIK/1a/Y/11kXmZNNl0Vp3vtp0nhpgIqS62qdeFNnWiJIzPt0N3H34acf8Q5Qm6FwtagHtWHhtpwPX+itANQkeF+nzPyvO6R6jMV8T9GiHifk8WtMCrQ7Ouh1LvDmmauwfXz/NC3wqRTlw/rwzdMMT1c7PQNk3+RqPPO0JMuFbm39eHDgoRry+EMu+/J3Sl0DJ5Toj0oEztcufS9UMvCXGsk8qCN4Tmfc6Z8/9m6N4hO9e2FCq0aUTpcePCBAzQx0J8t62GlJjMAxUFYsZ2acCIIy3ZeaEuYpLYb9Xksc9Mq2nwe/OYQfbdlDLvVH8DU8hyvl/knHfDJhjSeWaDbZLvSkOxzcwT14Tyj4a53I58xX64JjEIm0xpSDl/8tVHQ5mvyHeYwHnY7Sy7dw2lEf1foeydzWPj2r85C3pKnSHl3D4Sygrgx0OYh92w6Cy7Nw2lkXlKqLyeaMDJSn3VUMty2O2kRlw/VPxJoz8IZYMBRuPDIfLeLUN9T7tFZtml0SdjU2c6Hx9itMKyzSi0YUjnnWW3NOaUQTcJkU+IC/nyO6FFj7+rhtRZdtcEFa00FE9iQYWs6GpIm4FBTBNQGrTSUDY1kiWkDSZr3u2A45jHmM1zztPyD59Zzvfbmn92wzzGaVq+OyeU+c5hlYsZUuJIRSXZJkO6CnZjSClL0gyVQ1gT0gpTSg+PTGeVhjQbBea91mQ2uzGkpF0arqeGqtch1w+m9Bahvqfdoq99wVxxbRCj0lxhxv4sdK3QpuTreQ1pGk9iUxrH0pDeKrRJ172GdEHmvcmTiX4q9KXQG1lQgeGgDBNNqOySEeuUFWEqx/S0plFh+9JIUZmrblfut2pgGG6Y++LfcvhhaYiq2037rk2+GvphaFYcEOsQu58I/U2IFjuWV+MwCW4uVJg/OfzUDWbljzrKtESZ1+g1yF58YlVd74PF37ndtLx2lxBDXPmO/bJ/aJpWdet1BfLdkaHsYcnjq55H2ZNKPLLnlVjRS1hCHsyeKr7/rVBCXPM7xO9wkyp7sfgtYjbPMXWZunhUb8zENHsYWeeYEOu8JlTGoVQOCeY6+X9C+RsMUS0bGZrsg96Rch2WE+9cxjFh5qrpV72Wqtuh7EVdJY8L/XSIe9afh/jdkrxnVZffOUTLPsuzV7ccjk2DX6bLpGGm1X1kD+W0Yd30EpLHy6GAdTHHvBHzNHoIwz1rW9SXnsjfDOX5cc4PDOVxky/L88TolvmZ9TFJ5PffD+V+uAbKtJo2pJjYUUcqTVm5nB5CeqHJ9wyJzmObdNwccxqXUgx9zWOqrsMQUNKvPNfyt1bNY0NcP18Ocf0QqxKuH2JaXU7e/3yI5fSM3Sj0hFCe2/NDXD98z/VT14N4p1B1H3ne5b6qWvcQ1r8IZUMu8cq0pHz/VIgY8V0J54aR59zIIw8PUR6measT62HeuO5zn4iGAra9oFj2gtDZIfbPZ8o/Yl7GbJ09i/8Rok7B706C64zzymPOYbxcZ9xPuM44Zu435XpPC2VDGXH9UIjrBbN7XIjvuMYm5Rd+h2uqjN8iQ4hljXARcEGQWE177XISndwW8TfL+A4obLMyn702k3rP8nfZPnsQy3Wzgp/LcjuWJ7msuu2k5fPAtvPAuVR7qso4EBfONcljnBYHlvGsB7HOZbldGYc6+D6PoynstyllHqrGOI8x80jSJH/UkfsjPhlDbmLcJFieMeS3yhjmdtNiDGVeY723hsrfarqfXK/cdhEonJtWUjiejOWkfJc9eeV5ULnjGPPmW54H8eAYWFauk+aw/B5yv6V5ZBnrEIv8/Uwzlucx5Hp1x1TXC7Yb+J1598fxzOohzWV5vGlSyniU67BdGVPKT5aRf7lRc91wo+a3MaHskwo6aYmZ4rnwanxYb9Y+II9tVrzZT7l8WelE5WKRihPHk8aASi/H0IQ0Oxwj27wlRNphKIkj58Tna4YyNpiU8nwm7YNtuP6eGWI5fzOkL9O5GvM0u8SOCmZdzKvLm247L1To1tVDmvHL9SkH+Fya6TST5XmeFcrfIc+wDsaHtMs453eAWc1rANPJcWBk2RfXQK6Xv0/Fnh4voLGDsom4cAxXDKWhzN/I7dJE/un4M+uTFzg+PmM8M7a5Te4zz6t67E1ZtIe0NOJ5LE3IGGCUSJc3hbjubxx6Z4jzII7XDnGurFueP9AQx3FX98E2xJHr5hkhvuNvnudkv3W9uE1ZtIcUqr2kHBfPTdb1jpbnRh7IIa1sx/XAfnL4L2mf37N+xoi0oTG8XP6qEPkmt02DR57GyFLenBHK/MazrvMybw9paTKb9JDmcvLHdUIsx+TTWIth5NyuHGK/GZc0pMSVdfhM3M8M5e9ynbOM7b4WIia/EuLapywmFnW/vQj2kC7IPBcuFw69o5C9drPgeQMyYxWW8R0X221CPH/ADYP9wi+O/50HCiUyFBmcTAv8y+eTQvwWfD/0l6M/h614bIfoVSQjAhf6uvmdEIUZN547hv4q9KBQXfwShoRUbxIse+joz6lxqOP2oRNHf64cnnvifFN8rrLM/EGF4wchen9JZwpm8vA3QvNSzWvsh1Y5Jo1a9Fk0WqA5vnUzKd9RaNdRl+eIB5UzWkHfGyLPvi1EfKD6PRA3bgrkt2uwoIa6NKuLUd0xtQnHMy1flfEgDsSfuBCvjEd1HdKDUQ/EDCg/69KI2P+/IY6heu3wO+W1w3rT9sH68zDrWlp3OhFHeneg6T0r4/7dEGlCfuPavm6oHNZLZZPYsQ5pckQo8/G0fVA+/Cg06fqalyblV9euj1lU8z7k9UHPD3WRkklpy3mTLlR46V3LmP/C+F/4/0Isr+Z14so1QIW2DsomfpMeMMomDBH7oPKc6Z7XNfmD3imOu6zksj0NFayX13wdVw2RfotWkBelrPMRo6bXTxkD8j49gT8b4vrJc3hpiHTL+BweIgZ8n/v4Xqi6j2y04FiWdQ0tg2ovKY2JXOeUpWXeqp4b53BKKMv1ppA/y/3CP4cm5dcqnw1Vt18FnwlxLdMg9T9DZS93E34pRBzL6+w/Q9XzJ66PCVG/J67kLeJKQyv8YejfRn/uA+nzv0M0AiRfCfEb64iPFCzakrQsyAxUsrjRkIF2Az08tH7UQWHOzSmhlZvfpAJ+uxDbtmFCS7KFnVYsJt74jRAmgV6GOrgAHzH6cx/Km0iVahxKuMHSgkRL+jrIlvoUn6ssK38QK1rWMTac3/VCDLlblMxrxJmCkoIrDTWV/z4xT777yRB5jvVL6q49tscMvD00z7WZVNOMYTt1acZ6DMupHlObEMs645w0iUfdOlwj/yVETGeR1w4Vnd2Wrcsg06nrlNf2J0Jc2+Q78lfdtU3FiEpQNkax3rR9zDuh027p4vUxC6514ld3zFwfGLTyO+55nCe9KJTtCWlDw1heA8uqYPJbjFL4dIiyiTRlVBJ5YNpxV8s59nPfEOufHKISXCXTr+26WlNIO0wEZT+jMzBImHF6sLh+qrHJ6ycba/g+079uH+u+fprCeWCyOVYa9klPOj6qBrEub9PD+V9DlNdNDWWfoHeb8+Y6TNNMw9KsHlrqGxh7TC11Eszsc0P08Fapiys9pZQVfx3axLhuHPMUchToGAPIG8AyoOJ6WIjnLG7NgilgIKno0apE4V8yzYixnO8TMjeZHO4XouWOm0ub/NP4X1r+qLwwRAZ+L4RZrIKRprCmMG9KNQ4ldwixvyatoOtknvxRB/mE9GYY0TznNi2vJVwP2eqbWtTo5u9RaaInkOEn66Ca7xheCeS7skcIJuW5adcezHNtAvGmgYg0o3V0GjznyvNF81wHq4aKJxWUSTSJx6yYNgEDS88Dwwq5hsqb9SKQR6k0c02UFf8mkHfWnU4cZ/Y8EM957llc2zlRSypHdTRl0j6oaEGT8ohymZhxLlS65qWL18csmlwfwIgfyiMMAPdL8maOckqeEiLvM4Sef3cLxomhgBjSatnU5LjJA0C60mPzkBDDdkmjurxF+tGoQY/asgx1U8o637Qe3DrYjp5p6piZ9yeZiUlM2gfmIo+lS/WVspeUezh1ymqaEcfdlut9hGv1f4RIy6eHuDeVvZJVuM4+F2IYM0NgZ5FxzetrN1CeMDqDtGOIOdd6XxqEes08Qc6WLCCz0AuwDDBbDMeghYgJAqbBTYffJfNVbzxl4VmF5WUvAYUYBQYwZJHx9l0q2DiW8nir8BwFQ/FOG37al3nikFC4U/Dn8KguMU/+qIN8wkQwxAtjSotbE6bltaSsHO2W/D1a+TNtmx7rsiDfUfGto8xz1Zts5rlJ8Zg3T2aaUZnHmJbPVZZMO6a24FoiHacZ0ibxmBXTJnDtMFSUVmKund3GiDzKs1FcEzwP2ZRMp9OHn9ZHec9iuB/H3pSM+24qOJP2Qf5oul/KZHrXiDmV3XlgxEvGvSvXRxOalhc0KtNIST1mUjlArwkTotBIxLOku4VHK5iAhsY6nmErn2ltctx5fKQr9Q4aizClNAxm40XCdcMy6iptpB/Pj6YRps437/VDnt0N065Bytmm19C6yF5ShonSQ1pnvrm/luV6185hFdC4/tshergZTsskcrMaJrjOGBlAb3sa02l+JePK86W7jSvHeJUQk5Px+4yyWPdEWVvJPAFmCBhjwYEejEnPyvGS5KYtaTwjyDMUXJxvZsEuKCsfVVherSByQyADo64ZMeLHRTUJ4sUsYHUwhCh7f6sQB/ZNqzLK50kZYgbrGq7blGXlj9NCDE0FJnqp63GehzKv0cO+TE4NZfqte/gveWNSJYI0YAr7Osp45BC0knmvTaASnWlGD0K1txamHVNbcJw5EcgkmsSjXIc8Nu8NlmuHa4Zhb/mcWltkebXuY+CexbPe/C73rBzNUOVhIUwilHEnL88Co4NhpBGF4eX81qx9ZB5ZNXl9tJn2i0Bspl0fs66vhLRhuCCNmUw6t6w4ZNnE/phIJoeazjpu8kWV94fIO1SAq/d8lvE2g7aGG3L95ARZGNJJ1w9zVqRZzRgQG/L+rDpmXj8YkOr1w9/3CdX9JsfCc4ltwz2T5xoZWUQDA3Uo8kdd7yhwbmnyObdNNzmkL8OtGZ5LGtP4wvk3gbhynWFemSW32mBTQr7L/RJXzO9uKdOROrKGdMXMG2Aqy/msHxV7WvcSEowx8wxjadrbmIURzDJhs0jDzE2Y4TDAv3xmOd+XkNEwKlT+q0ZsXUaASlAW5DnZCHH4kxDD4+CPQ9XhxJNubpC9v3VxeHGInlBak1E2KvD9Oobrluk7bWKiXG+Z+YNhItz4iQPP+6QJL2naokteIpZAD3teB7QE7tbs0iuaab+q55qn5bv/Pvw0ync8H5tMy3PEg0leoIwHr33hfPgeY0AFi+EwQJ7DLLF8Uq8sw4bpiSPNGKpVfX5o2jG1AenP+VGu1EFeJk+X8SAO3GTZjvPMeGQe42ZI6zIxZT0a/Jr0nNddO5Nu5qugvJbaTCfSgnsWcaRhI+MIlAEMs2NIWJZ9mZercWcCPK7t3JZnqcmPpBv5mF64zMfVfeTrfNjHr4bYz9+H+J5rkcr+MtKmWn517fqogwmGOHfyfpbveX3Q25H3sLw+mJU1e0hnUV4DDJPezf2jChO00GPNNcwL+skLxJrjw5hwvJxX5g+MXdlDmlBmMPy9Lv1z8pY24fph2DOmAPPNozNZb2QIOYaZ2WnL6yefpXxwiOuH9avXD71f1LMyPozk4PohPpxz3T54pQdGlGuGfWHmc/gu11Ab5G8jyhMmBOQ+OqkHcNK50Si26NBQrnviyrXUdPufD9XluWVC/sAnEBd+i8evGKZOGtNgmr+fx18HM+BSP6cseHaoblIk9kVcXxYi7qQBccWU0liyaFy5NqmLsS3HQJpJB6EwyGEkKT7XVfLJLFQqcz3+ZhlwMdOyxHKeX6Mw52+e++E3gMpXbot4TQXKz+W6QEZkWX7H54T1WMZv8tvsm4sEpu2zKWzblOp5VUU8uSCSWXFAZUW1God8JyRpVPaQEgcaEhY5X2D/TageKyIv8Ltl/kixfpP8UUemc7kvKGPIfqkclutVVY1x9XeJaW5PPPO7WWmLWGfSehjRMt82gcKyyQ1m1rGV+Y512W9+V40HKofTlvHgHMr8C5wTw5n4nvWoqCfELr9D/A7nUx4DacY+5jmm3dIkrlxH+exQE+VEUnXxqP4WBjTXyedqk+rvch2lKeHayVe90ELNtcO58DtU6pJp+wB+r4w3x068c1nur5p+VVW3Q6RTkzxLJWORCkUJx0eLd/n7tMBPmiSljDvXNudITPPVIUwAlq+AyaHMVar7IJaz8glDQMnznHMuq4s5jYmcU75OZZLq4l4OM50Hnvmat+eBRoDytxF5jHOsO/YyltPeQ1pH+Vusz/OXmV5MosI1QFz5ruxt4RrgcY48Bo6P4c4Jw36zVxYRU/Ij6Zmv+uC40/zO+x5SfnvSOst4DymvstjtOxWJAR0SZVpy/UyaNRWDlTHj+VjijZFkG/bBDMbl9YOJr1K3D8omysHyOKpadHjloq99ofGENCOtMUNNfrs8N9KfspBrgrTK86imPfunQ4HrHuOf6y2qRd5D2vS1L+QXjjHTiREy9JLSSJSvaymPhe9J3+o25FvqEfmOUEYz0ohRrleuiwHFnPIdcaWsy3Pkt/NVMGxDB0W+3qX8jVLsg4aDeco9X/sinYAMvG1s4znvBhoEMFbcfJYJhew8lRRpRpO4pqmjwkBPCBWvKpgZ3mvI/qjQmlbNWYYhXQalIaXXdd40JJ/wLG9dwwPlAhX0pia9DRYxpNI+yzCky4DrJw3pou8LxVTQm1r21Cb0yDEJTWlC5mE37yHdFuZ9D+k2oiFdkC7c5EW2CYZ+rOtdr7JeaJ2lN7LulS8MaaNXIIePynZCLy3DhKt5IMsF84bIdBjFU/dKFRoFmc21ulxEZOuwh1TagpuwvW7Lp0lc6fni+ZW6ntEqDLdi+Llp1ZxN6SHtO/aQ9pNN6iFdJfaQzsYe0tnYQyqdQEMqbaEhXQ1NDSnvOWwClTKeLTStmtMVQ5ozjlLmoW0zpRrSftIVQ8ozvOXzsV0zpRrS2WhIZ6MhlU6wjeZsG8+5i2hIV4NxbZ+uGNJtR0PaT7piSLuOhnQ2GtLZaEgXxJu8iIiIiIiItIKGVERERERERFpBQyoiIiIiIiKtoCEVeFaIiVlkO2BiHd6F+qThpxHM/MqyJjPFioj0nZw1mcmpsi70vBDvg73i8JOsi5yBt0yL54ZIiysNP4nIRqMh3T54AfvLQznTHfq50NdDsl38ZoiGCHQvFiwRDO6/h3jRvyyf40PfDhnf9VPG3gmv+g8zZF8jRDl4z5Bpunowm98KEe+yHkpaXDOUabFNddSMCfdi6+aydZjptwsKeVohjxl+GvHu0KNGf8qW8MPQI0Z/Dr421ndCLPtBSERk06EcfGSImbT/NUQ5+P0Q98P/DMn6IC0eHWJG7X8JkRakAWlBmoiIyBx0/RUoDNGk54rhMcvC1750A19PshqMa/v42pdu4Gtf+omvfWmGr32Zja99mY2vfVmQtm/ydwuVQ0dfO1Z+ZsjfL4cAE8WzjizjO4adLtNYrZPqeVeV542BzGUME/vY+G+e9ctznxVDxDqs/xOhvwm9J8RyfucBoTa5SyjPi+M5OlTC918M8T3rMeQYiE/mhYxXMum7SftKJh1LNZ6l+G6RdMrvct/nhujBXjVN8kvdMNBp51g+d0qsGc6Y67Idv4mxy2WpumuYNPhCiO/5jRuEoLqP6nGTXr8fqq7TFzP5xFAeO41GTeP7weLvUq8I1T0PXBffamxfFyJ2uYzY3ixUt94mmPVq7D86/pvRI1cIJcSeIXV5/jzvRkwwzLksVRf/O4fK2N8wBHcNlfuoi//NQ9XfYj2N+mIQcwz2pJgjh+82pxrP14eIZ+ZX8vAtQ1xD3xgvQ08Ncb/BNE/aFvVxGCtl7bTzKmPCI1O5HjHJhp87hT4cIl+y/sNDrw6VsSnFbxwU4rcvGC8rl4vIFLKimxV0KuVUzlnGdwkXMjdxTATrVr/vAhxTU5qcN8vzXNOw5HbEI2myL5YxYQOFWi7L7ajoLArbLwq/m8dYHnMeT/k95/XWUMYB8vhznaRu+ax9TTuWnPSJGwfxQ/zNMr5rmk6Yf5blfhMqwexvN3DDalp5ymObll+qsB4TTLAO6/LMVd05AudyTqjc32tC+Zv8HtvktnncxITzoKLP770llL8F7Ivv2QeVffaTv8M27CfNRbndbpgnrruhLr55LlXjV8aX8yaGGRdiQqzrtivjS/zK+OZvTYstLDu+TaDytcrKaMY+z4tn2KbF/uxQGZeMNwaWmNTFP01nNfb8FuTvpQkm/tXfgTL+ue262LQe0ieESBNiziRGxPysEDF/SmhTzP66ekiJJ3mkjCcNwORXTFbG86Yh4lwuL7dlEqNJ266SVfSQPj7EedEJkOdFo1SeV15PxKQ8X5anoeUz13pu96XQz4TYBiNLfeRWIcqeZ4Zyn/w22+f6ZTm2KPaQzsYe0gXpS4HLRXybEK1JtCp/NQS/OP53G3hxiMKHgo3n/YgHcanjaqHqLIEse+joz+E+8l/2dVJo0r5WBZVACkx+n+Pg3Oi95TNUv+cZkw+FmICJ3gLg2ZK/HP057H1gG0RPMIUwUMjP2tesY/mDEMuqsIzvSqal01+EqKTC/cb/8tufD316+Kkd6vLLNDhHnvHhHLkZco7XCCW0gE+D+L85RMWPG22m2+NC/xHKNKJl+LqhTO95+HKor8/DviREHnpviDx0RKi8PqfFl7hhdoA0Ia5QjS+x4RrI+M5bWelzfKdB7MnbxJ68Tex3k7cxnxn774bY725jD18J+bz3crlqyNl1V0/2kE4j02IZJqoPVGNCmfHY0PdC7wtRJr0tRJlEo9S/hapwz/jfIRpZSrKsmBVzkVbpiyHlQkuDkGZ0W6HgwoiVxqyEgiwnrCmhcvRToz/3g4IfU7JO6Ommha+EHrCfDp0ayu855k+FKEwZKgo51A3o2SBf3DF0uxDbYUJLZu1r1rEswqR0orIK9JjQ28Jv0xPSFpPySxNm5cVJ8JsYciobNIZwsyzT6JOhTCPWKdN7m1gkvsT2vqM/98QW6uJLz/w2x3ca1dg3rRjPytufCJWxzyHp0i4/GTou1Jc60SZDWjA0dZvT4vqhXwqV5c7TQv81RF2YnlKRjaJLFzyGgps3LUFUAqpgEA4LPTB0axZILZgyhjZTmWoKFaV1D/+aZpBLMJs8v0bBnKIylzD05zOjP4cVQdad1Ns4aV9Nj2UZ0NrJsCR+7w6htg3pIvllN3Cdc43/Tojn7D4eKiGN0gCksvEgYR/MwMh+rseCGnIdKv9nhBj+tOlkbH839KoQ5qfKpPgSJ2gSW6jGlwYW9rXNcD3TYJrxJ29nXIHY3yI0KfbAPrgWiT+V0knkemzLzOnGf3ccGeJ6oUdKdgd5kziSh2lwmTdfkhY0mmX+3gRuH2KEBDGhAXBWTBiVQYP4MuC3GRlDLN8Z4pldG16kc3QpU1JJZ3gTF2IOtyyhN4khfLQQfYQFsh/XDjGs+bThp32hokSFqA6Wr7vnOY9nlhme9T1D5KgQAyaH5zRYVsekfTU9lmVQHu+xIX6PEQBtMC2/rAquc56R+60Qk0Z9NkQjQdIkDXIflBU8S1dH+TuYAM5x09/ZWZ7zUaF/DpWxhVnxbRJbyPV4Lpr4MpKAZ1S32RQxFJrRJsTkYSHiX/ZsZ+ynxSj3Qfx5hncS5W/xG8Tf96IuRpaDlMubYoDahLzJfZg8nM/kNqVMi770AvK4TzmhEyqfDwWG6l85REwYwTUrJhhXhudSZrDNbq5rfvsqId47Tq/rKaFte8er9IC+ZEien+K5KC7OHPK4reTzfph2WhFLiM8bRn/uB71w2ZNYhZZIhqjRW0dvGVr1M6U5JA7yecqSWd+XcAPEUCL+rrLM32rKtHTK46X1uM3e0Wn5pQnTznEWfx9iu6ykl2nAkNNlVaypqGe+b9Iy3SUWjW81tlDN48uKA0a/jO+mUI39PJXq94em5e1lQvwZEcLxOfx3MaisvzHkMMj26WNanBhiBlvK1NRzQ9VnOechywyu6/uEllFXPz1EWUFsF+m5FlkpfTGkWTkAntGZ1sK/qfACbwwjw2Go6HwgVO1ZowCjIKsje+bYln1A7isn4rlHiNZJVLbsrwJ+j98Fejbz9TP0mtHTMul7hl7SW15CIZsV46rBo5I8a1+zjmUemqRTHu+8RmPZTMsv0+AcuaFxjgwr4hxp0a2D1t06GGJYDs0nRkwoww14VnrPA+nH8FJo0jLdBXimt8xDvNqlmoeSuvgSs+pjD5nHOf/fDhFfKiQZ30UrJ6RjGd++Q+zJ2wxzI28T+3nzNjEthztzjWXeJvb0YBNvJmLbTd6GjD/7ozdK5mfRclB2Dw3fZdnDYwDbnhaUK8TgpSHM44NDlNfU1xl5seiQW8ql/x5i23l7rkU2HiqLXBQpXl+Qr4NADFngho0J5XUELOOZP6YIL7/vChxTExY5b14vkn/zL9/BrH2h0lRRsLF/lvNv+d7PRXpI2c9u4PfzeKjQUmiWlN9zXJne/MvyjAXnyHPGUBdLmLSvZNqxEA+GMOZ++Ttj1CSdqnC85bOwu4UbVxNT0SS/1A1t5TzytSTVc2SofUJMy/dkThMxTuOZkAa5PWmUQ045bs4xt60eN+lWfQ9pit/BBCxC07juljK+/yu02/jmOVePnaG81fhWY8tM0MQ2lxHbuvVSk35rWazztS/EPv/OYckJsS/fQzpNdTGpiz1gKjnH3LYu/jQQEv9yvdSq459s0mtfiHk5zLIac7Qp7yFdx2tfqvFs+h7SOrX1HtJlv/aF+sMi7yHNdel1xYB+c7wME0mnAXGgkyZfA8N3NG6Xr3bht8v3kKbYx4NCi8bS177Mxte+SCfggl8mpdFJs9U1ln3OfWSRdLrtWMuCG9MqK0+lYepqXlwFq45rUsa3fO+kjCpw6zKkxn4ym2RIt4l1vYe076ziPaSbhoZ0NhrSBVl1i5OI7AUjlz2r9Ea3+fyoiIiIiEjraEhF1gO9MDwzxrPQDNHhFUeTngsUERERERGZm2UPX6VHjX2mujhUctnn3EeaphPPgPHcCMN7mz6j25RVDy3tQ15cBesasvvEEL+V8XXo6F5WPWTX2DfDIbv9xCG7zXDI7mwcsjsbh+xKJ6Ays21s4zl3kXUZp23DuLbPqg2pNEND2k80pM3QkM5GQzobDemCeJMXERERERGRVtCQioiIiIiISCtoSEVERERERKQVNKQiIiIiIiLSChpSEREREVk2vx+6ZsiJ4URkKosYUt6h+LEQs6vyL5/r4L2LTwj95fjvWTTZ77z7ZJ1nhXjVRu730FDJXUL5u6z3gJCIiIj0j+eFvh26R0gjtD6uH3ppiFmxqU+hG4S+Mf5bRGRpYBIxbfkOQv7lc2keMYEnhNIE8s7FWeZx1n4X2Se8NpQFY+rcUL4DkvdCVr+vns88sP22sY3n3EV8PclqMK7t42tfukFfXvuiId2Xdbz2hTrVF0Pl+3zfHbpiqC/42pfZ+NqX2fjalzWBwSsNWxpJlieYSQqmLJSamMdZ+11kn+wje1LT0Ob2GFEK0JeHsseUntH8Po3xvLDttrGN59xFNE6rwbi2j4a0G/ge0n6yDkPKyLXjQ30yoFU0pLPRkM5GQ7oGMHD0LtYZx7LXETCAmEbMyizz2HS/8+wTrhYq18nfmWQ4645jXjSk0hYap9VgXNtHQ9oN2jKkTwzlMNDnhz4a4rqkB+4KoeSmoW+GWA89JXT3UDmENPWKULkt3Dl0Zoh9fzx0wxDX/l1DnHtu+7oQjeWsx2fqDLcI0dBdXa8LBn7VhpR61jNCtw19OERciMmDQuV1y3o8U/qtEPF5ZahqYP80VJde7O+WoVWWxRrS2WhIZ6MhXQN1JjGXoaqJo8CmIJllHufZb9N91jHNcGJec0jwbp4h5di2jW085y6icVoNxrV9NKTdoC1Dyr3+b0Nci9zDrxVKk4rpK/MGpvTsEPclDCnfvTrEthjYaxSfy23TdLINRvXNoXNC/BbQA8jv5TBU6hNnhdhP/g7kel8K5bZts2pDSiyeE8JoZiyIA/G8ZyjLT8wmjQk3Cr0zROyeGirTj7oYppV8Rrq/I1S33irQkM5GQzobDemCzHOBM1PaT43+3A+W8/0irGq/VSjouJF8JsQNK8GcfjbEDY7f49/qxEciIiLSLkya87XQe0LfCR0RwmQm2UM6iR+G3hLC5FC3wPSgx4a+G3pv6AehD4WuG7p5aJEGqS+H2M82cNXQ74aoT74vRPyJIw389GhjzDGtpBW9nBhS0pD1fiFkg5+IrLzFqUvcYfwvLXjclJJPh34+RMEJFJgvCc3bAysiIiKrB+P5vdDPhW4WampquK/fN0Td5+QQppHZYelZ/ekQQ3Uxq9QHWIdZYjVM08HYE7s66ASgM4CZdt8WwqR+NSQisg/zGFIKEVok62D5ooXMqvZbQuvcI0MPCWFAq1BY8lzpk4efRi2jlx/9KSIiIj2HRmnqE9QDXhXCfJa9qdQ3aJCmXoQJRczYi0FN2AdGmB4+RlJNMqu5Hvtn2CnPl26jsWXUGT3YnDvDbg8P0SBw6/EyEZEh8xhSTNv3R3/uB8v5fhFWtd+EFtHXh14cOpUFU3hjiGc/REREZHNgmC89dswT8bDQP4WYjCiNUZNHhNjHlUKYrHxWtY5cj9+iB/ftoU19DQ0mn57POjD5OTyXXugPhIhdvvtdRGTIPIb06yEKkxyCUcJyvp8FLYoURIheS1jVfpM/CJ0RYtKi5P4hpiinEKXlMmH4Ds9+NP1dERERWS88t4jhowH5U6F5zM37Q0yOlAaU4b/ZKH6f0DJN42khRmVxfJs6/JfJn/4xVJcG2alA3Y7X8P3X0FtDZa8zPDeEwb/28JOIbB3zGFI4cfxvPo+Z/+byhF7JbGlk+GuaRFoIGRKDmCwgabLfSfuESftlGC6TFGE+KSxTx4bYBzek14RyZl2mLWdGuqcPP4mIiEhXOC5EAzR1BO7fHwzRA1cHPXF13CV0vdGfQ2h8Zt4ITNJvh6gPYBx5DQyTHu7GRDJ77x1D7INZeetMW99hTg6GJV85dPsQ58q/PFf6shA9qDQg0OnAdz8Zoi6XcaVu94shPmNcs0eV5dTTRERqoYDO4Rb8W32FSr6apSqWT+vJnLbfafuEuv3S81m3DcKo5ja5jN5SpiqnEFwU9rNtbOM5dxEqU3mDl+VhXNvH1750gy689oURT383/nvWe0inCXP4wFB5bR8Vyndk8nxpzrC76HtIU3W/tU5W/dqXhJFnGX9i8vBQXrekYb7C5QUhOgqIFevRkZCfSVN6vqF8J2mut8oY+tqX2fjal9n42hfpBBSc28Y2nnMX0TitBuPaPhrSbtAFQ1q+81OasS5D2nc0pLPRkM5GQ7ogFuwiIiIiIiLSChpSERERERERkQ3AIbvSFg4tXQ3GtX0cstsN2hqyy/OF+SwhctjufDhktxkO2Z2NQ3Zn45Bd6QQaUmkLjdNqMK7toyHtBm0ZUtkdGtJmaEhnoyGdjYZ0QbzJi4iIiIiISCtoSEVERERERKQVNKQiIiIiIiLSChpSERERERERaQUNqYiIiIiIiLSChlRERERERERaQUMqIiIiIiIiraAhFRERERERkVbokiF9UmhnrONDHxv//a7Q5UIiIiIiIiIiKwHTifnEhJ4bunooTeprQ32AY902tvGcu8gloQNGf8oSMa7tc3HI0Tztc1HowNGf0iMuDB08+lOmcH7okNGfMoHzQpce/SkT+HHoMqM/ZR66epN/cejrofeEvhO6TQiDKiIiIiIiIhtC11udvxH6fujnQjdngYiIiIiIiGwGDoMSERERERGRVtCQioiIiIiISCt03ZBeLXTF0JdCnwwdGmL2XeQzpSIiIiIiIj2mq4b0kSHM5x1CPxX6QIhJju4RuuVYPlMqIiIiIiIiS6F87cuzir/L95B2vYfU175IW/h6ktVgXNvH1750A1/70k987UszfO3LbHzty2x87csGUBpS3j/aRzSk0hYap9VgXNtHQ9oNNKT9REPaDA3pbDSks9GQLog3eREREREREWkFDamIiIiIiIhsPQzTZfhnqo/Ddh2yK23h0NLVYFzbxyG73cAhu/3EIbvNcMjubByyOxuH7C4IFS0NhYiIiIiIyO64bAjzLtIa9pBKW9iTtxqMa/vYQ9oN7CHtJ/aQNsMe0tnYQzobe0gXxJu8iIiIiIiItIKGVERERERERFpBQyoiIiIiIiKtoCEVERERERGRVuiCIT009PIQk+Ogj4V+OVQHy/l+1noiJeax9rlc6ITQv4eILf/ymeWyWojx40NfCBH714WcqGm9mAay6ZDHnxv6Vog8flboQaF56pk3DT0jdGboKaE+dZpUj33SBGCs96EQE+Z9PHTLUF1Z0GS9jDkTjnFPfXho2sRjzwndI9SFuF4tRHnI+ZFfqnpP6MqhkowJE919IlSNCfHgHInHd0LHhfoSD2mZq4fODdVlxruFSvjMBZcG4QGh8nMX4Li3ja6f86blsUl0eTZYbhJ/F3pX6AYsCGgkyGWXZ0FH6fssu+Tdb4fIx08McT30jb7PsksaUEnvcxqAs+z2k3XMsksZ/84QDS1XZEFw/9A3Q02N5V1Cp4XSpDw1tM7rfjez7HLsp4bKY6+7VljvG6E0UsSIz7caf05yvVw+ab1Xhc4J/UyIdUjre4fq4sY+nxc6aPhpMZY5yy7Hc0Gorm6GnhYqY8j6Xw9lDO4XqsbklaGzQ9cJEQ/2v8p41OEsuz3lSSEqpFROgX/5TGbEROSNO00F65e8NsT6FIZdgOPeNrp+zpuWxybRZeOE0ccU3Wz4aS9plu4+/NRN+mxIiTvHT/7tsumfRZ8N6V1DHP+7Q1dgQY/RkPaTdRjSJ4RoYEwzmrCcxphJvYB1YBQ45j4Z0qQ89uq1kj2C1e8wlcTuSsNPi6+Xn18fqposvntD6Nqh3dzPlmlI6Z38rVA1javGEzh+ep6rMcGAEhN6UqnDlevkNsSjmv+XFY86NKQL0uZNngo+GeheIVo0gH/5zM2bgo1MAw8M8Zku/JI3h+4Yut3wk8i+mMe6wQ1DdYU+rZvfD21jQ86qwey/OkR+poX4ByFZL5kG7w2RBv8ZEtk0uMcyNBIT8UMWFPxF6Lsh7p/Lrvj3DUZcYZwoD2goTN4aIj6IOnmu977QtPWou5QNAMT+KyHSo9qATsPAm0JfDXXhfsux06P8l6HyHOE3QpwLvesJMblKqBqTvwodGSImnDdmPfNZn+IhQZuGlJ6qU0LVAozPZBIqqlRYyUh3Dn0mlKYiYT3GidN1L1LFPNYNvhjiZvK4UFkpuXmIz58afpJlQX7muSJiS2uxZnT9kAb0AHCPZeiZZlQ2lauGSmNUQtmDKfj1UN9HCOwGyoM7hf45RB2jNEFfCzGc/z4hYpTr8QzupPXmqbvT48j6p4eq5q8tqHf9Q6h6PBjVI0IfCXG+nD+xI/9Mih31M0xs05h0MR4SzJOpl82nQ+8f/VnLB0K0uDHU7LosmMI1Q2RakRLzWDegVZMe6d8JMbyGeNN79PQQRp+biiwPWovp1eeGyzUg64dW+0wDG1xkk6Eni8bdaffInw1R7m9rLylxIQbTzv8aIXrzqIvMWo/9Zdx/PsT6db/BJEAPDv1hiCH3XQdDSi8nPZ886gBNY/ejUMYDbzMpHky09UehPsRjq2jTkE6CC/LGoROHn/ZCT1W1pyuH/HEB9/kZKVkv5rH1QkwZssizjFTSvxzCjNIrbWV9+dw39B8hJghBtCgjZo3OSaVktdDQUqYBLfGZBgxhF9kUshf0F0OUL9OMw7YzrY6BecJEwaz16Enl8wdDh4cwZLcNXS/0ohAjMtgXE0o9P8R2fYDGVPIT9YKyJxRouK6LyfdCxOT/hojHrUPVeHD+xOPJIep9bCMdo4uGlGf5eBA5W/ar4+RFdot5bP1wI3lkiImjfiqEMa3Ociy7h8aW24z+HPZY/GaICiKT69CowpT51cmlZLmQBgw7I+6ZBtxrGSpGxYlKE8PVRTYByvaTQzz3+OJQzhmAAeBZvf8e+pcQRqNqMraF7PmbZdYpO6iLNDX1PAZDb+KXQsT+0SEeU6IB7OgQxo56DnHnvvC5EN8xQVJOjtQVyC8MzS2H60LGrgkZD+oZLwk9NlTGg1ik2SUenw11NR5bR9cMKRcjs7HRe5Jkq5DIMjCPtQPP81JpoeeIVkpM6RtD1VmNZXdk4wq9ci8I5fOjDB19aIhneXkfZtMKj8xPpgExL9PgjBBpQMW9+jy1SJ+hvLlFiGGQnw9RyacnimGUVP4xGHkdbCPZkzfLkPMIEXWRWeslNAYwTwCz6v506GUhhroyNJVZajFa+ZkJGnlrAOUPPYhvGf/dFa4f4jj/OpTDdSFj1wTyG8/sEw/qGC8N5flT7/vT4jOTGjEDb1fjsXV0yZDSOkIBxkQQXJRNyBs/QwC3ubCTZpjH2oFGACrjDNmlhfKEEL10TNDwe+O/ZfV8MkRLOr13pImsH1rnMw2oBEl7UCnlOTwq/ynKJIyVjQXzw6SAh4WoVxI/eqTy+UZmiG1qsraNrGMw7Lk6JLWkXI8huZPiST2nOlT3MSH2zazHbMs7Y38hRENxV/L6tOG6kyAm9GxOiwnxqA7VpScZ81rGg7zqkPMW6ZIhpafk2aEcRpmQQTED0x6YrxtvL1LFPNYODJHmpsF09wlpkD129hYtj2m9/ZnPZbWYBiIjw88wdSa1q76uY9ug7oBpohFqUh2DXmQayikfZq03rS5SHarLfthfeY9lBl96A6nzdOHeyzHWDdeFjB2NqIvEpDpUl31Uz5t4UBepxknWSFcMKRmG1vuqUQAyGb0rdZPK3CFEtzxDEUSmYR5rD1pi68jZd2V5UKFh9miej5nUC0qFB2Mkq4E04DnRnGykDtOgfejR45UlVEBTDHv8RKhpD43UQ6WfkUgHhng8ZtsfiaGO8Y7Qz4SYkKg0PfQM/pcQvcj01jVZb5K5pwEAs3VSqBz22nUmDdcFYkcP5qSYcM2Ws/KW9DUeW0kXDClGAXhJbglDCZ4XomDjWTMoJ4JgObN0UqGlYisyCfNYu/D+MEw9N4Y6/ilkBXB58CwMjSvViXNobGE5N2fN0GqhASvToKxAmQay6XDfxDTxKAaGQIM/guGhGEleeZZlArHivaNlL3KuR/ymrVeF4auMRmKuhtJ8YeiqvY4MTf1uiJFfXUibWcN1iQnnVI0dvap/H6qLybR4VM+beDArejVOskUwhJLEn6RywhNm5GTmLEwEGfFZIZ73IIN2BY552+j6OW9aHpsEhXFZ8e0S9NR9NEQsme0VMr68BmNSL1IX6HJcp3F86NuhjDd5mnfAMqlF386HykSXHi9pSqYB5Qox73MaABPW0OMl/eLC0MGjP1cKZTozSvNc7sdDNwpV8znr0APIdfHwUN11/bAQeY0JZ3hmcl2cHzpk9OfCcOzEe9KxY9AZHspr52icemaIeDEBURkr1vtiaNZ6JfRI3yNUF1N6Hxm5wQRIHFfO6TDvJD7nhS49+nNpkCc4nteFpuXTjMlNQk1iMisemE8mQNpNPOr4cegyoz+lLzwgVGcQUnVGgG1YzvdUZLnBdwmOa9vo8jlvYh6bRNeNEzcdJjMqY89nlneZvhpSOCpExS/jfUyoj+fSV0MKm5IGoCHtJ6s2pJThDKmkrMRsPSiEYaiDXqtcl8m9rh3K6wGTwPPXeY9I3Su0jut/N4Z0nmO/fyjXxbhjOuvKhKbrAWaN0V7MLjsJjpHXfhH7RV9zsgpDmmaZd5XPSmdm6ScmnAM975jTupg0jQePVnB/WeZrXzSk0gkoOLaNbTznLtJn49RljGv79NmQbhIa0n6yrh7SeaGHqyuT6sAyekg3nVUY0k1DQ7og3uRFREREZF1krxiyUVtENKQiIiIisnIY3svrvugZ/dMQI1BERGTJOGRX2sKhpavBuLaPQ3a7gUN2+0lXh+x2DYfszsYhu7NxyO6CeJMXERERERGRVtCQioiIiIiISCtoSEVERERERKQVNKQiIiIiIiLSChpSERERERERaQUNqYiIiIiIiLSChlRERERERERaQUMqIiIiIiIiraAhFRERERERkVbQkIqIiIiIiEgraEhFRERERESkFTSkIiIiIiIi0goaUhEREREREWkFDamIiIiIiIi0goZUREREREREWuGA0M7oTxEREREREVmQy4bOG/0p0g7baO5t0OgGl4RoYJLlYlzb5+KQo3na56LQgaM/pUdcGDp49KdM4fzQIaM/ZQKYrEuP/pQJ/Dh0mdGfMg/e5EVERERERKQVNKQiIiIiIiLSChpSERERERERaQUNqYiIiIiIiLRCVwzpL4d+P/TF0JNYUMPlQieE/j3ERDr8y2eWbytN4iYjFsljrPuAkOyeQ0MvDxFX9LHQzUKyOq4eOieUMUfkbeO+HihPjg99O5Sxf37o8iHpHk8InR261vCTzANlDfdLJoEry5vUu0NXCk3j+qEPh3IfHw/dKNSXSeWuFvpCaFIM3hMqY0D58NzQt0J8f1boQaFZ9fLcjknGKFMeHpo22dhzQvcItVHfJ00/GCrT9CahWWnKOT429PkQ274hNG1iLtbnPL8ZYv3vhE4MVfNcrkfsWOe4UFdjJy1wt9AZIQozMmydWSATvWssKrbAv7mM77sAx78umsRtHazznBdlnjz22vHfgBmlwO+D2acQ7uqNu84Ype4e6jJdjussyPdZEUi9LtS38+njLLuUIX8boky5AQsC7ll/F2LZFVjQMzZ5lt2bhqjMnhvaNEO6jll27xoif5RlTamnhqZdw8T/G6Hqdl8KXTu0jjJrt7Ps3iVErKvnkCIGef1QPrwjRHmcpun+IWJQrlfHq0LcT38mxDb85r1DdfHlmJ4XOmj4affMM8suafr1UPUeRJpy7JPSNLej7vXk0DVD09KfWFK/o1y9cYh1McLEl2VXDiWvDNHodJ0QsbsgtOzYOcvuBkDlicxaV/nnOzInvVwlfGY533cBjn/dTIvbOmjjnBdlWqxYRuGVZjRheV3e6xpdNk4Z22rFnLSgAniNUFfpqyElH78s1OXYNqWPhpQKOj2jNx9+2gvlCD0iNMT0LV9tsiGl4kk+05AuBj12vxWqXqdcBxj9W4Ym5XfKqpeEyu3L3tJ7hdZx/e/WkE6KAcYGo1nG4PEhGqyqPXgsJ163CtXFK3th07Tm59eHqsaJ7+hZXKahb2pISdMXhx4YKtM0e0unmUBMIr3JpZGcBttgYKsxS2Obv0U8zgyVseMzsateH7uJnYZ0QdZxkS+DG47/rcJF/v3RnyILQw/eI0NfDf2QBQVvDJHH7jD8JPPCjYn4UqlgSBLQQslNApN6xRCFvyyX24WoOHBDlvXjPas/YJqodFIB7VMDa1egfH976C9CmI2S+4R+ECLfT4J77iNCfx7K7ekBZFkOZ+063MOmxYBzxGgC6zJUlJhU6xts/90Q5Xdd/ZxtuWcmbP+VEGlQbUxnCPqbQtRr1h1Djos6FfWnMk0fFSIOdceDgaT39x9CxIw4NIGG7jrTSHy/F8rfytjlul2N3dbSF0PKUMufCtF6VJKtz58c/yuyCNVCvoSb6ZdDdw5VCy2ZDb2hp4SqN14+U9hTOZ9WWZHFuG/od0IfDVHhlvXCPesqoceFysoSz+/y+VMhKzrtQ2WU5/ZeEKoaCWkGjV6YiGp+JrZHhD4U+lpokfz+3tD7Ql1PG+5hdTGgblGNAcvoGa0zUWmSfi20m2fN6TWkfn96qGuxq0tT6lZ/HKKX9/dCGMmm0NBNWcszp2UvMWUtMfh0aJ681+XYbTR9MaRkXh6Kp4KVwyoZ+kTGpeJlL4DsBm4mGCOeVZhkOq8bcjKS+eFm8P7Rn7V8IOT1u1woG7PXh2Fip4aYRCqHTMvq+fsQ96wHh7hn8cxo3rN4donGGGmfJ4bomcMsyHK5aoiG3reGFjGjPGLDpGD/OfzUT9J8/lUozU323PE4xaT6xs+GKDOqpjXrKj8f4ju2Z91yPXoaKXf+MMQw+y7BfYmJI6ujRG4bumPonaF5DST1C8pahkuzPUN9icHTQsThX0Psr4wd3mdS7Gig+qNQ12Ina2TWs5BkHm7srMMzfX85XtYlFil0d4vPkDZnUqwyb9U9K5rf8WwRLb5dhZtd9ebVZYglvXddn/G1b3Et4Zkdhh7lLK9df153En18hhQoO3hOjDxE2cIQsD43am3aM6RUjjE8mbdeHWJYoc+QLoectXje5/AwBTw/SiPaOmfZ3e0zpHUwqo8YlJP4UC4w4Q7lcvXZ2vwuJy2qO/dpkxqx/Z+FbhFaRdzmmdSohDSll5g0rZtll8mGGJ7NM6c0oFLmc8/6RKjprLxMbMR2zJ775lDdM6jTJjViHwzbn/a8cxN8hnQDaGKsGP5HpYr1uMF37ZUcHNe60ZA2Z1qs8jsKTPIZUEA9K8Ty7JnvKn0zTqQBMxp3/Zj7bEgT8m1OIuUsu+uFsoQKELHnnkUrfl/z0yYZUq6Jl4YYFZNoSJcH8aW3ivKmaZ5hG8wYZS7XS14zuzUITVm2Ic3zIQbVCYcYFkq68BqUnBmW9Z8Z4jqrviKmhPUmvfYFA8y9NT/fJvS5EDHFyE7aZ1PmNaQcaxrFTFMMYzkBEb3ITC7EuTCrbj4+dacQo6dYPmmSpxIaYPO1O/wGvaPVvMfxTHrtS13sPhuaN3Ya0g1glrHixk7GpgeLdTJzT1q/DTiedaMhbc6sWJG3MKSsg3hvJq28/I156jJ9Mk70jjJ5Q5d7nJM+xXUaxJrKdh97SftqSLln8RwSowAYGkpeoiyh0tXHPLVJhpRyvTrTsYZ0edAjxhDJe4bmzeuYBnqvcvKbJu8wXQbLNqQZg0mzBGevYZYL9N5RTnCd1c2aOwv2xyRCGSs+Y+iYVRaTl69GaTp7bR2L9pBmmhIPzrecRTePs26225x1d9Z7SDGjTCpF4wXXNnmemDJst0mZxTHQs1weE8P42X7e2GlIN4BpZoHKFBWp8jvMAy0nqDrMsi04/nWjIW3OIrHCiLIN23aZvhgnbkyY0a5cs7PYFEMKVHYYJtb1YdJV+mhIuWfRM1qaT/I8w9K4Z1VfB9MHNsWQUtksh+omGtLlUQ7XXRTSCQND3W8d7yJdtiGtG647C3riKO/mfdUN99XqUF32Vf4+xzPtlTJNWNSQJmk+SdM8rlw26fUr9J6yPsNs64471ynf35r7bNK7SuyqQ3XLob0sY3I68uKvhGali4Z0Qfpyk2dcOa0UtKokPPj8kFDd7Lsiy4AKJM8Z0ULLxFqye2gMYMgM16+sF2Y35KXk3FhltTA0l54KYp6NduT5h4ZoZa/Ovivr4/YhDFM5jBBRn7he6P+EqABvmjFdF1TwGW7Jc6C7mSzqMyFGGOT10yeqMWhyDpgoegSpa8w7s/DRIWbuzgmB+H2Go5dlDLPRUvZUl6+TTNPy3LgfTZpVN2cdnhY/Ht3jvMqY8TtHhZgYqjr7bhViR9xy5vO62GFOM3ayIvpiSH9x/G+VnH1XZNlQKPGydHhKqPraEpkfCn5e0aQZbQdupsxYyauMZLVMumfl7Lt9rGRvCrzihZ4UKpylXhPK3jiM6b+FZH4YPvlLIWbXncdU1fHPIV67RpnVp2uGGGAwy9l1p0F949mhfO1JdRbaaWBiKdtPCtHI0nWqaYoh/WDo1iEeJymNYIIp5d5Vlwdy1twqOfvutPj3LXYbTV8M6T+F6Amd1DrB9yLLgpvD34S4ofyPkAZq92BGgRn0SnjODuNPzGV1EF8meeCZGA3p6invWXUVLCplIpsIPdCUMbt91y5l1q+HXhjq26tfbhdqGgPO8y0hhvEzIouJjprGjeGqjCA8OVQaqnzPd7kfXvv13VB1+TrJNP2TUGm6Me4Mj833NCesz6tZXhSaZNKZeGhazy9lbZ0pnSd21FMydrIFUGElA/DMHpmwhOdxmGyG8eC0aADrMAMqy7syOUobF/m0uK2Dtgq2RZgVK5Yx/IN8Vs622wcocOsK4y7AMF3iPknzPNO7broc1zrIw8yoS/7N946Sj18WIm/36VwSKgt9aTxNuCd9JERZwvPnxJ20+X9CvO5oUuNql9mkSY3q8BnS3UMenza7Lt/nK0+YHZbrmt7EL4Yos/IZSNZjJlmewV7Xtb+sZ0jzHOtm1y1hvZzop5xtdx54/OUeoboY5XOUbUxqlDPecl75bCbny/GSpnV5g+94xpWJsDJfZBzJv2zPOZB3ytlxMZb0sLI8t2VdZiymDJ70DO+s2Dmp0RaSkxNVK6nVSWTIYLxQN79nGz6zvCtwXOuiadxWzTrPeVFmxYo8RGHDMm6MVNy7lK+a0FXjRCw5tmrsU6RLlyfZ6ZshBfI1N+eM8StCaU77SB8NKVCGMHlO5n/y+vNDfX0XqYa0n6zTkFKRx2BNml0X84Bh5ZrgeXaGR3OdvCTEdZ5lFkZkVe/SnMSyDGnGYNLERJwv58f58lzng0I86zgvdM4wumia6eVYcibfdb72hXN8cYgyI9OUdJ/1Ch+esSd2HG/1tSzkHYwhcSPvlJMc8XsYzPw9tj0xNOl8m8YOo8vv+doX6R1cCNvGNp5zF+mjceoDxrV9+mpIN41NN6SbShuz7DaBHqxJwyzbYNmz7G4iu51ld1k8I0TDURfvzRrSBfEmLyIiIiLrgt4nhpMiG7VlHrIH2rwjMgV7SKUt7MlbDca1fewh7Qb2kPaTLvWQMrSSYZlM3tO1ctUe0tm02UNK3uHVTOSdLt8P7CGVTqAhlbbQOK0G49o+GtJuoCHtJ10dsts1NKSz6cqQ3S6jIV0Qb/IiIiIiIiLSChpSERERERERaQUNqYiIiIiIiLSChlRERERERERaQUMqIiIiIiIiraAhFRERERERkVbQkIqIiIiIiEgraEhFRERERESkFTSkIiIiIiIi0goaUhEREREREWkFDamIiIiIiIi0goZUREREREREWkFDKiIiIiIiIq2gIRUREREREZFWOCC0M/pTREREZCIHhc4PHTj8JH3hkNCPQgcPP4nIKrls6LzRnyLtsI3m3gaNbnBJiAYmWS7GtX0uDjmap30uCmlE+8eFIY3obGhowbjLZDBZlx79KRP4cegyoz9lHrzJi4iIiIiISCtoSEVERERERKQVNKQiIiIiIiLSChpSERERERERaQUNqYiIiIiIiLRCVwzpL4d+P/TF0JNYUOHqoXNDzOhap3eFLhcSmYR5rF0ODX00lPH8WOgGIVk95NvHh74QIvavCzlz8GqhPDk7lPm9qneHrhCSdrlp6Jkhro0nh2ykXxzKmeeGvhUij/976AWhK4aacP3Qh0PMbM72Hw/dKNTVsqp6vmeFHhSalYcoi1n3Z0JNz418+ozQmaGnhqqzXeexMBM2cX94aNqM2M8J3SPUlfx+tRDnlmmPvhO6VShjRP54SYhz5PtPhG4ZahpDYsR5fzPE75AGDw45c7js4W6hM0IYBTJZnVlgncykdarbpg04lm2jD+e8SXlsEl1+PQmNAd8OVWNKA8A1Ql2m7699ydhTSXliCKPUN/r42pe7hjjuap5PYX76lq827bUvpNFpIe4LXOdPCW2iIV3Ha1+o7L8zRMNtmkgMRC67UmgaGK5vhKrXyZdC1w6t41qZ57UvnO87QjTupeG+fwizU2cYkzxP7n1NDeldQqeGaDQhn9bt/1UhGsDYJ8dBmt87VJef2d/zQrxTeF5W9doXjumCUJn2bwhlvq0zrKlJ51lCelEHJL0yL94vRFo8LbTMcs3XvmwAaQjqKv4nhB4w+nMf2IaKFpWuLsDxbxt9OudNyGOT6Kpx4kbw8lAZ27K39O4s6DB9NqTkXY6fCuHlWdBT+mhIjw+R56t5BxNEA8HNh5/6xaa+h5Q04dw0pItDDDFj1R6rNGD3DE2KLfcIer5+K5TrlL2l9wqtI13mMaT0cv5tqGq0WV4XhyR7MTHa8/SQAqaNtKwaUswaZjWX5+fXh6qmk+8weoua/FUYUtL/xaFpx5TxvnGIdcgfNAhwbyCW1wlNO5/c/srDT3thOfnzV0KLxKMODemC9KHwpUX/baG/GH7aF1o4vh8iQ4ksinlsdfwwdGyojC0tuceFMPqyGmhAeXXoPSFakH8QkvVAeXJK6C9D1QY7yxPZRHj8oq5Cjzkjv0+De8QjQn8ewoDCOSGW5XDYLoGp49i4hjn2Eu5z3w3dLlStX2MoidGfhfI8lwHHUw6L5pi+EqIcwuyVPCH0ptBXQ12J621Dlw0Rz7pj4hw4R3p+6SVlHfLHfUOYTBpbrxqaBNsyhJm8OCm9jgz1wQ9tNH1IgK+H3j/6cx+42G4T+kCIdUQWxTzWDpil943+lCXCDZyWeCo/tJprRtdLlifVyhXlyRGhD4W+xgKRDYHn8a4SemyorFfeLEQ59KnQIgbovSHuEcs0cLslDWCdAU8z+OuhclQK2/B86UkhevXaAENM2pwe6lI87xP67RA94nXPtdIbyjH/5/DTXog1xvp7IczmJKqGvSTT69dCPtPfMn1uEchM9ubhJ5HlYx5bHdx4nh3SLC0fWufvGOIm/mkWSCewPJFN5e9DTNSF6aLXinzOcF2ez3tg6N9C8xpSHjlg6HvViLQNPXn0+jL/QbUHMvnZEAYnTSvP7zNigoaoRYz5NPJ4fiHE73FM/H5pmEkLJvD5wxBDhrsCx5VGmccYGKnGhIc3CeXxfyZEA98kE50NfJPiukh6SQv02ZDeIUQm++Twk8jyMY8tH4aS8vwozxz9iAWydBjK9B8hJmxB3KiRMxu3y+1DVK4X7S0S6Sr0NNHT9Xch8jmT9vzPEHMEMBvqPPkdk5K9ZV28R3CuXw79Yoj5EGaZmByqS1m8ip5JDNcHQ7cOYboYAnu90ItClDeYMJ6Pfn6I+kyXwGwycoQ48jwnQ7TpVWcSp1nP2NLAxzOlnOc0k529oKTXpKHlIvswbcKZKlxgTNTx2uGn7rCNlYw+nfMm5LFJcKPrckFLPKmsEP8Uz5By8+kyXY9rFW7uPF+Ts+rmsDEqRTnbbtdjXqWPkxpVIf/Tc0R50tcKkZMa9ZN1TGqUMLwyZy2mrGnyGpSEa4SJati2vEfM82qP3TDPpEaUp8SVV9PkRDscP68QIi/xOAoTHrGMCZuuFcpzYEZcyuhlTWoE/M6k175g9Kjz5GceQ/pciDhzLLNmQC5Z1Sy7CefBbLiU+eUsu3VwXq8JNcnbxI5ZfGkcyd7XTC9iSnpVJzxaFCc12gDmMQv0snDRsU2X4Pi3jT6d8ybksUn0xThxE2D20XwNTNdngO2bISXfEts640Ne5nz69h7STTCkpAut//QY9Sn2JRrSfrIuQ4oZpWfrFiEaw4gpZTwGap64co/IV6iwPUOB5zFNizKPIQV6chkumgb6laE875zhFtPENV+e/yoM6SQ4xjeGMn585hl39sGwaswf9+CmZmzVhhTo+WTyInrZJ82eyzrzzhbMudOTzP2E9CIdSC9iOsv8zoOGdEH6Wvg6lFJWjXlsNTB8hpntmEQAw3/dUJ9fSdInyMtMkc/EOvSkyvpwuK5sMpQnDEnlWVLyOMNDMaaYSswPzwc2NQ7cI5gJlomB2J7n+7hHdK0hh+Gmh4eoR3NsR4f+2/jvt4YYInrNUFuTCGHsq0N1HxPKezDlEe+J5dnTJkOP1wVDkF8W4vjrZs9lOc8Wnxia59lk0ot7H2aecz0qlL2lpFdbk03JmD4aUjLjnUPOfCqrwjy2ephshwqMLJecwKEOJpDi2SdZL5QndwrROu/surKJMOqFXjZmxE2DgAGg0k/vXHX23SawPWauLw049MDR204MEK8S4TUr2VOceliIZzz/JUQv4Lw9pU3BINM4wL2W36Uc4hnT8reYHZl0wzh3xZAC8SM23M+qPC70ghANrLvJG6QXvc40onRtJuetpI+GlJYcMpIzFcqqMI+th38OYZCcaXd50IBCQwrPCU3qBTXm6yXLk7cMP4lsHjnDa5WcfXdR41DeI3ZjPlYNZo9Z4+l9e3qIRkFME8N2iUupPw3lcFSM6b+Gln1uGC1MZpuvmdkNGGfSvJruDw39UyhN9qKQXn8cYpguk2/x6hhpmT4aUodSyqoxj62e7DVi2I3maLlgfBgKzTC5Eoa9sZxKijFfHw7XlU0H40hPG0aiDkzEvHmfewTDdl8Y4vrpKhwnZS7lLUZw3lmFlw3PV/KqnZNDpRllqG719SjMOvvdEO/z7ErZRDyZDOsZodIoYkYx/NUh0Dy7TGNA0+eM2T+dDQwpZ14FZp+3XJZ9YHgBmYLJOMgwdbC8yzOfbmOm7tM5b0IemwQFdF0LddvQO8QEDhT6ObsrMT4h1GRyqbbpalxnwTM2TG7EEDIgHZjluG6yo67T50mNyOt9n1032dRJjRhWSh5jsq9NfDn+OiY1YjQGr2qhzMmJu8j7vx/iNV85+QzLmEmX9ZgJlus6Z+blHoFJyPWYNfbJoXVd+/NOasQx5uRL5Wy7s6ib1KguLlUY6ktaMmHSNPP1nBCvzKnbByM1ujKpEefM75fvHSUvMCsxhro8fiaH4typv9WJ991SNuU+ieNx42VJphfDgEmv8l2ny8RJjXpMzmZazWB1s5t2feZTjnvb6MM5b1Iem0RXjRM3gZeHyrhzwyDOfaCvhhSoaHNjJubk6WNCfTyXPhtS8nnfZ9dNNs2QUjnPmVxL3TPU97QqWYchBcp6TCTXa5Y5DFvF+CT03jGRDuUqE6xhVNkOE5LbIcxZmtN10dSQcrwcH8fLM5j05s3TkFFnSIlL7pO4lN+liczYpO4VqpaL9NA+L8RQ4Umwv5wduO3XvnC8GESOhXPieG4UKtMdE8krW6rnn/pO6FYhtiGO1C8yjgyLJr1yGen14NAqG540pNIJuDi2jW085y7SZ+PUZYxr+1CR6Ksh3SQ2tYd001mXIZ0X3gHZpcl05u0hXRVdi0vJOl77siwY8lu+/3VdaEgXxJu8iIiIiKyL7PXLnj8ZYVyWA3Gk59U4ytZiD6m0hT15q8G4to89pN3AHtJ+0qUeUoZPMjkNz7Z3rVxts4e0jEuXy7qu95ASx4eE2oyjPaTSCTSk0hYap9VgXNtHQ9oNNKT9pKtDdrtGV4bsdpk+DdltCw3pgniTFxERERERkVbQkIqIiIiIiEgraEhFRERERESkFTSkIiIiIiIi0goaUhEREREREWkFDamIiIiIiIi0goZUREREREREWkFDKiIiIiIiIq2gIRUREREREZFW0JCKiIiIiIhIK2hIRUREREREpBU0pCIiIiIiItIKGlIRERERERFpBQ2piIiIiIiItIKGVERERERERFpBQyoiIiIiIiKtoCEVERERERGRVtCQioiIiIiISCtoSEVERERERKQVNKQiIiIiIiLSChpSERERERHpIpcLPSd0Ueg7oeNCB4Ymwbr3COlxZGvZGf+7TWzjOXeRS0IHjP6UJWJc2+fikBWL9qEyOK0SKN3kwtDBoz9lCueHDhn9KRM4L3Tp0Z9r5ZWhs0PXCd0/dEHo3qG6+8JdQs8LHTT8tH5+HLrM6E+R9tCQSltonFaDcW0fDWk30JD2Ew1pMzSks2nDkF4tdGboqSHKn/z8+lA1X/PdG0LXDrV139aQLog3eRERERER6RqYzCuN/hzyw9BXQlcPMZS35AmhN4W+GrKzpGdoSEVEREREpK8wVBdPc3qIkU3SMzSkIiIiIiLSNb4R+l7oF0J4FnpFfzZUDsm9aehBoT8K8WiByNbjM6TSFj7ruBqMa/v4DGk38BnSfuIzpM3wGdLZdHFSIwwqz43eMtSFe7XPkEon0JBKW2icVoNxbR8NaTfQkPYTDWkzNKSzacuQTnvty+NDTwrl59uEPhvi3v2qUPn86TrQkEon0JBKW2icVoNxbR8NaTfQkPYTDWkzNKSzacuQToKhum8MXXn4afT566Gnha4YOiP0rlB+vw40pNIJNKTSFhqn1WBc20dD2g00pP1EQ9oMDelsumRIc6juLUJ5jy6H9rKM3lOeQf2V8ed1oCFdEG/yIiIiIiLSF44OfXosOkYwqNcMlcbzrNBVQtcI2bDccTSkIiIiIiLSB3jFC+bzpBAjaGQD0JCKiIiIiEjXuVrogaGTQ6UZ/WHoq6HyMbIbhP4j9LWQj5d1HA2piIiIiIh0nSeE3hSqmk94UYihuw8IXSH06yFm3GXoroZUtoptzPBe5N3AyXdWg3FtHyc16gZOatRPnNSoGU5qNJu2JzViqO7zQgcNP9XDTLsfCnHf8LUvsrVoSKUtNE6rwbi2j4a0G2hI+4mGtBka0tl07bUvXURDuiDe5EVERERERKQVNKQiIiIiIiLSChpSERERERERaQUNqYiIiIiIiLSChlRERERERERaQUMqIiIiIiIiraAhFRERERERkVbQkIqIiIiIiEgraEhFRERERESkFTSkIiIiIiIi0goaUhEREREREWkFDamIiIiIiIi0goZUREREREREWkFDKiIiIiIiIq2gIRUREREREZFW0JCKiIiIiIhIK2hIRUREREREpBUOCO2M/hQREREREZEFuWzovNGfIu2wjebeBo1ucEmIBiZZLsa1fS4OOZqnfS4KHTj6U3rEhaGDR3/KFM4PHTL6UyaAybr06E+ZwI9Dlxn9KfPgTV5ERERERERaQUMqIiIiIiIiraAhFRERERERkVbQkIqIiIiIiEgraEhFRERERESkFbpiSH859PuhL4aexIIZXC70hBDrM8vra0PbyLxx22ZmxerqoXND5Kc6vStEvpPFODT00VDG82OhG4RkPTwxdE7oGsNPsmooT84OlWVIqXeHrhCS9rh+6CMhZtImTT4eumHIWbXnh/zOvTVjWRX5/UqhpnCvfVzozBD7fH2oSzM8c3zPDX0rxPn9e+gFoSuGqpDPXhJitnDWJZ/dMrRIPnt86KzQz4TK7fN4mAmbY3l4aFq8nhO6R2jdHmDS8V8tlGld5pvUe0JXDk3jpqFnhD4femqo7vyJE+dOnL4TOi7UxThJS9wtdEYozeUsY4Wx4IJDmFIyclfg+NfFvHFbFes850VpEivW4btJ6rrh7/LrSbhmvx2qxpQGgK4bpC7HtSkZ/z7Eu44+vvblrqGsgNbpyaG+5atNeu0LlddvhqrpwjVyrdAmsY7XvpDfyR/VeKYwCE2vYdLmGyHqeFwnlFnruFaavvYFU/OOEI3UNwpxbJjOXFYab+qnXwjVGa17heYp14jL10Pk0aqhe1WIBjCW3z9Emt87VLf/u4SeFzpo+Gk+dvPal2nHzzFdEKrGKPW00LSyh+1PDWWsJ63/yhBxuk6IOPGby46Tr33ZANIQTKv45zpd7a3i2NZNk7itkjbOeVGmxeqE0ANGf+4D23BjpFLfZbpqnLhOXx4qY1v2lt6dBR1mEwzp8SHOQ0O6Pog5eb6ad6i40zhw8+GnfrEphpQy6aWh3wpl+pS9pfcM9f2aL1mHIaV3jnhWr1PyO8a/aY8gJoDjnbdHdRk0NaQcI4a5ek5ppEujSY/g34ZuHGLdNK6UaV8KVY3ZNLJnr7pdmt7sFczP9CpXzRTfvSF07VDT3y3ZjSGddPzAdw8MVfMPscbE3irU5HhZH5NZZ0g5d3phyzjxmThVr4/dxElDuiB9usljCF4ToqDigv9hSGQZMNzobaG/GH7al/uFvh/iRiPzw3V6bKiMLS2UDJXB6MtqoUGFGyo3XVkPlCenhP4yVG2wszxpH8okyp8/D2X6MJydZTmSQ5pDfn97iDIeQ19yn9APQk3yO4buT0PvD7Hd90JdhEdN6kwK58gxZ/6h4YPYcM1jfFhOPrtv6O9Clw9dNdQEjBb19T8LVWOMeSqHCpO/vxLit6sdN4wqfFPoq6F15vM8fkweZryE46d3sy7//EaI86FRY7dknDLtuhinraYvhpTMQtc5PCVERhJZFrTAcROsQkF1m9AHQqwjy4XnQt43+lNWAPn3QSF6/72pro8sT6oxJz2OCH0o9DUWSOfIMsnrpTnk938Izcrv02JKHe/ZIXqunh6i0aar8AzkVUKPDZW9cDcLUaf+dIhzpTf0tNB/hkqov2J0OMcmRgsjRe/hyaGqmZuHNIWnh6rGb5XMOn6MPPmnzmiTfxi5MCv/LJO24rT19MWQ3i50xxAXNxe7yDrIFrU3Dz/JMmGiACogtJ7LamBoOi3qmp9uYHnSbXh8gIZvy6TlQO8f+f2toVlm4rYh6ngMZ/1UaF3mYxFobGKkHiaL4bgMLaZ3FyPNsv8T4vg/E6prmEo+GGpitJiQblpvHYYOc/sLIXr/MPc/O/474fgeHPrDEMNm10nZ2zgPlJfE9q9CuzHiScbp50N4n0lxohH3j0LrjtPW0xdDypAHZsTCkDI5DRclYqZOnkcTWQV3CFGAfXL4SZYBQ+95fpRni37EAlkJOVSXMlO6we1D9JZ0vcK9bVAJpRcGQ2qZtDzI75j7JvmdYazfDdErxXB3eqbYhhlpc+KgrkAPZw67PTLEMFxmd6WR9ROhWeeK0eKZ0heFZhkteus492m9dRgtzO2tQ8wRgLm/Xoj9U95gvBhZ+PzQunued9PbSEdU0/zThGlxIi7EiUm0Tgx1dbj4RtMHQ5rDJuGaIcwpFygV2p8LfTjU9QlnpH9QON055HDd5UA8uYFzc2GCAiaEYCgXw5xkuRBrKtcO1e0OpMmdQtkrIu1DmtDDRZn0KyHKJNKHCae6ZID6SOZ36mezegFzaCb1Uep4OTkS918mv+EefItQ10zpo0OYUYbvYr6pkzapUzPZGcN+c2jvJLIcPyk0y7jyipy/DjFh0ItDHFsa+6ND5PH8PerTnwvxHbPzrmryKI6fhtFFhhqz7a+Hlj1cl0mm6HFlgj9excOw6zJOxCgNMHH6bGjVcZIOMmkGVMwmk5/UvWs0t+nKe0iXddHMw6S4rYs2znlR5olV5ju26QMUmn2oRHGj4Yack4cwYzaTO3SVvsS1hCFe1XzLhHDOstselCe8s5AKZl/NzqbMsluFMuk3Q/lOSYZjlpPE9J11zLJbhV5neqSazFic69a9a5QeNo5/He8hbTrLLvB8KBPxYJQZksq1Qd6Z9P7LBPPNYxS8WmhWXDBPlBdl2YcxwgQ3nZ2X2L4xlGaKzzSwc5zkcUYccg+e9Y7PZJ5Zdicdf76eZtrx53FOeiXLJMgvk2bZnQa/R7pkHPiMEWY/88bJWXYXpO83eYZS0iJESwY9qSLLwuG6q4GWZWbT+7UQhv+6oS4b0r6B8cF0OlS3Wzhct7tQJjEjMmUSppTnyiyTdsc8w3WnwfbU8Q4PUa51oTEHU0n5+vchetReEMKYMkERRo9RP3XHScMHo1ZYf9bsrRgieot3M7EOv1cdqvuYUN6DKY/eGeLZUx59W2ZsOX7SCyO3yPEve7juNIhTdaguPcwM38848Wwzz54yw3LffVNn6UNg80HkOsiwXx79KbI0KKAcrrtauJFrmpYPFUF6SKkEcCNP/W6IRxyoCPW1p7SvUJ44XLf7MAkNBmDVFeBNJ/N7DtedRdbx6uKOeaKO16U0YYQPPY7Mxpxmi7zzsBC9adXZdxN6DDGHNHLPOh8MWdnzmuI3eO7xX0KU49N6GqtDdUmXqqln6DC9fpjfZRrSPH56t6vHT+/ytOPnOFcxXHcS1aG6/H41HvTqZpxkRfTBkGIIMAbTekEpsDCnIsuA1kJa+JwNc7X8c8hrd7lQ4aFc52Zaisca6GnghkqFRmO0PrI8ecvwk3SZfwpZJu0ODMcvhZhdt0nvWE42M60XlPdFkiarNidNyNlsq+Tsu3XHiBH7x1Caw1nQW3dQqCzDEe9pxchdJ0Q5/q+huv0xdJWyvsnzp6uA42eYeN3xM+R42vGTfygveSZ21cfedpykoC9dzxgDWveZbKCEYTUM+SPz05Imsgwcrrt6shWda9fKn2wyDtftB1kmvTBEesliLDJcl8YaTEp1QinShDpel9KEhlQmMqr2oiV8X543ZpS6NiOCSoOO8XpOaNnPKzOkuO69n9SRqz2ODEFlduNZQ4jXybqG606LUzUeNCpmnGRFdMmQkjngF0MUQiU8PE7LPxNz0KIBZBAedKf3lO+3lWlxk31pEiuWO1x3eXCd0iLKK5pyRl1i/AchnsvY5mtXNh/yusN1uwVGgKGKlElpgEinZ4WYdZcyqSuV876R+X3ScF2+p9xnUruHh7IOylBpnq18eShnqyWdGNnBa8JIk0WeRVwFPFdI3nlFiMnjOFbOiyG5DOXl+zxWlnFOrIvpIV+lGAbK6wz5uy4mi1K+97OajzH2HCvDjq8QYmgsBppjqa7bBhzbpOG6fMczqcTpuFDdsGjefQv0Ys96DnxanHgVzE+GMk7kaWbcpdzoSj6UFZCzmZIhStXNbspY71yXf/ncJTiudTFP3FbJOs95UeaJVa677jjuFgrJutbatuEmwg25jDs3FeLcB7oa13lxlt12IJ/3fXbdZFNm2aVMemmIazvLJAzBpr7uZZ2z7DLUctrsujQKM5EOsecRgmuHyvXoTWRyINKE+/AyDFpT5plllzz03FA+48mxYqjL3s77h6rPUJZiG141RJlM/qOcIybTngudNcsuHTbPCzHcdxKkEa9cIw3mfZ3JPLPs1jFrll2ObdLsuuQd6g4ZJ3rUcx+5XXlNo0mz9DaNEw2J/N48cXKWXekEXADbxjaecxfZFOPUNYxr+/TZkG4Sm/ral02njde+NOGZoUnDXttgHkO6KroWkyq7NaTL4hmhJq/OaQMN6YJ4kxcRERGRdZE9WshG7RHGpBnEiV544yQyBXtIpS3syVsNxrV97CHtBvaQ9pMu9ZAy1PWhIZ4T7Vq52lYPaRmTrpdzbfaQEqeHhLoeJ3tIpRNoSKUtNE6rwbi2j4a0G2hI+0lXh+x2jS4M2e06XRmy22U0pAviTV5ERERERERaQUMqIiIiIiIiraAhFRERERERkVbQkIqIiIiIiEgraEhFRERERESkFTSkIiIiIiIi0goaUhEREREREWkFDamIiIiIiIi0goZUREREREREWkFDKiIiIiIiIq2gIRUREREREZFW0JCKiIiIiIhIK2hIRUREREREpBU0pCIiIiIiItIKB4R2Rn+KiIiIyIZxSOhHoYOHn0RklVw2dN7oT5F22EZzb4NGN7gkRAOTLBfj2j4XhxzN0z4XhQ4c/Sk94sKQRnQ254cw7jIZTNalR3/KBH4cuszoT5kHb/IiIiIiIiLSChpSERERERERaQUNqYiIiIiIiLSChlRERERERERaoSuG9JdDvx/6YuhJLKjh0NDHQkyig/ibZSJNMI+1T5M0kOVx9dA5oczP6N9DNwvJerlc6PGhL4RIh9eFnCyrfW4aemaIdHlyyEb6xaCsoVxnEriyvEm9O3SlUFO4Xh4XOjPEPl8f6tqEWhzjc0PfCnGOlK0vCF0xVHL90EtCTM7Geh8P3TLU9Ppn+w+FMrZsf+NQuX0eCxOPcRwPD02L13NC9witO79TBp4V+pnQtPPnfB4b+nyI835DaNrEXBljzp8YfSJUF2P2y7mz3ndCx4W6GCdpibuFzghRmJGR6iqqVGS5yPi+1LkhCsKuwDFtG304503KY5Po+mywTdKgi3Q9rtMg5lmJSfXRCPV9ll3KFiqtlC9PDPWhPKlj02bZvWvotFAaqaeENrHiuY5ZdollmoE6PTXUNLY0EnwjxPVCI8E1Qusos+aZZRdj847Qu0I3CnF8mKJclub7aiEaO6rlMLpXaFZMiMXXQ9VtvxQqTd2rQmeHWHb/EGl+71Dd/u8Sel7ooOGn+djNLLt5LtSpphnSXC/T/5qhaelPjLPhohqnagxeGSJO1wkRpwtCy46Ts+xuAFSeyEDViioX/stDDxh+GlH2ZLFdV+B4to0+nfMm5LFJ9MU4pUnSkK4W8vTLQlTm+k6fDSkVdY6fHqIrsKDHbJohTdJMaUgXh9653wpV40dsvxlq2iOICeB45+1RXQbzGFKOE9NcPa8002k26RH821D2aKZppUyomsoqlOH0+j0wlHEte0vzN9L0Yvq5PvMzvcpVM8V39DZeO7TIfW03hjR7JqedN3HFJL4ndGUWNGBWjDGfLE/jWsaJz8Spen3sJk4a0gXpQ+H7w9Cxob8YfhpBCwdDEuhyF9kt5jHZNG4XouJAS7O0Az2jrw69N0Qr/H+GRDYNevzfHuL+iVEquU/oByFM2iwwc38aen+I7b4X6io3CNUZFc6T46YhG0NJbO4XwviwjEco7hv6u9DlQ1cNTYJ6ySNCbwxlXNn+kSFMfoJ5KocJs91XQvw2x1DyhNCbQl8NrbMzAaOJ38DkYRTrIP3p6f2HEOn/3dAsOD/On97OaowxqWWMM06Zbl2M01bTB0M6DVrR3jf6U2QlmMekj3BD/p3QR0P0Ush6oYJDjwD32KeFNKOyqdDohYmoVtyp6B8Rokfva6FpFXuul2eH6Ll6euj7oS7Dc5BXCfGcYzlqgOfzueY/Hfq5EEPCq9c+RgijwzmWxnIeaOSiXlJtAJhGmsLTQ/Nst1swgvTynhyaZEZJ/z8O0aP7e6GmjRH0hnI+k2LMfuaNcVtx2nr6bEh50JgCjIwnsgrMY9JH6JnDhNISzJCyU0MMP6dVX9bDkaE7hqjUfIoFIlsGPVP0SL01NKuX6bYhrheGWnK9dL1Xil5cGqsxWvTEMbyYHj7MNMv+T+gzIdabdC4fDM0y6nXw2MsJoTTt9Mry9y+EKPMxdz87/jvh2B4c+sMQw2bXSdnbOIlM/3eGMPNNY5IxnmQcy8aQjNPPh/A+k+L0oNAfhdYdp62nj4aUyhaVKypcGgVZBeYx6TPc0P9LiOegmUSHySEwpkwqtQnPlPYBhun9R4geEkSFiUoR5coNQyKbzu1DDNdtYjAZ0cEQTRpwTgnl9cKMsjlpUJegXpBDb2l8YpjoM0I0YjPD67TzpceQ5x1fFJrUY1gHZgmDxW/8XxaMwWhhbm8donzH3F0vxP7pOcR48Xz080Pr7nlu2tv4GyF6M1nvr0PEhRgSy5uE5k3/MsZpLKfFibgQJyZROjHU5eHisgYmTTiTkFmYvYx1UlS0MA9dgWPaNvp0zpuQxyZBYd+1m3YdTmq0fsjXVJzIz86yu3oYqsgz6JQdNAjwHBPcOZSz7d6cBT2Dip2TGvWPdUxqVIUyh94uyptZeQbzwEzHXBcYgpz8604hhluyvOmkSLthnkmNEoaM5izNHCe9a7PyEJPwvCbUdPZWYpmT9JT1kluFMiasM+m1L/we99v8fJvQ50IcM89szjN51DyTGnFMLw6VEwOVswHnMtKf5z8z/fN5WNI/Z9stz7UJGeNqvueYJr32pS5Onw3NGycnNdoAZpmFhAzFbKhkUtbHQLCsC3A820afznkT8tgk+mKcNKTtgEmiFZ8p9/vWS9o3Q0oDFsazzvxjfjifPjYMaEj7SRuGlN48eqTuGZqVz3PduneN0sPG8a/jPaTzGlLMKI9D3CLEsFTyEPWFnMW1DszXn4WuFZr3+qcOwuQ9xIrfYSbaWSaJ2DIpUq7HZ0wex4jxY9QM9ZumM9rOY0gxeHcPlddUnSHNY6qb7Zb0Z9bdWe8hLSHG886QyzGQLhkHPjPUl+f/542ThnRB+lj4MlSC2dz+R4gWjuuGsgVaZBmYx2TT4IZPazW9D9ywpR0YvsirCJjsxeHTsqnMM1x3Gnm9HB7ieulKIw5lKEPx/z7EIxIvCGFM6dHF7DG5UfVYMZQ8+8m6i8zeSr2EZzHpOcSU8joTyvNJMeH3qkN1HxPK+g3DeenF5tlTHu9YZmwxdKQXRo5G3UUh/WlEPSzUJP055+NDJ4X+LdQkxmxTHar76NCPQhkneqh59pR5GDax0aoT9DmwFAIUCCKrwjwmmwQzM1K5ozIjq4P4TnpWi0r6l0d/imwkVPAxTR8O0cs0i7xe6swD5onrZTemdhUwgopex3KmWybYeViIHrXq7LtAjyHm8JOh3ZwPv8OzlrP2cXQIQ5eTBJEuVVPHbMH0+l0ztExDymvH6DWmd5vfThEfepb/JYTRpKcUEz/pmU3Sn1ezzDrX5HEhDP+s53hLiBMxysYT4lSNB726GSdZEX13+v8UorDiJi+yCsxjsilwM6W117y8WuiNZvKM7NWpwzJFNhUMxy+FmF23Se8YhrS8XuqMEaaE66WpyVg1OaNtlZx9t3qcGLF/DKU53C3/HKJxkfK8bn8MdaW8p6eQRwTWDb2NDLElRqV4zyyPjtC7y4RC/xrK8jInG6qLK+k/6VyTh4aor80T47bjJAV9NqS0YjBJBBmfVhSRZWMek02BvMy0/zwToxFaPW8OMdSfyYvKChZD/1lOBch0kE1kkeG6bwlhUqrXC+UW18sLQxiSroAh5D2k1Z60hO/z3DGj1LUZbVUadIw7E+zkJD5NISb0QP9JqC4mDCeue+8ndZjqa2YYgsrsxosMIV4mfxUi/atDnTlXXs2SM+FOAjNKj3R1Nl9izKv76p61nRanajwY0pxxki2AbnMywGtDZMKEjEDXPtPl52ynfM9Y/K5NjNLmBd0WfTrnTchjk6AQrrsxdg3SgGMlDfrwXG5f4pqQb5lRl7yc7x0lf78sxDCzPp1LQmWhj42nPMv07RATeRF30oG0Ie/3MR02dVKjo0LkMSaayhleN4l1TmpE+TNtdl2+53k8rgtmgi2va2aJZTKwnAgHM9F0pt5lMM+kRpgZXsHCefAaFo6Xc3tm6COhnFCHYbo52VGdcgKkurhw/szgS1meswyzHnHimcdJMcHk5jFVWeekRnXUTWqUcNwM32UirDx/YkL6k385d46XGFVnx60ODS5FI2xdrGbFyUmNthAMQM5mWoqbOJAJXx4qvyNzdPFVHBzbttGHc96kPDaJrhsnYsmNpIwxovLRZfpmSIF8Xcb6FaE0p32kr4YUMDuZFpRBx4T6lp+STTOkVDqpAOd1kmoyM2yfWKchJaYMwZ0UQ4wcJpNylSGn1ZlQ6U3MNOF6qZrWVTLvLLtpDtNwcrw8v5g9nsyIO80osX4aTeKSr3YhLhg29v+S8bLchtgxedKk/MkQ1OeFpr1ShjTCTJMGq3ztSx3TDCnQ00n+4diqr2UhRtTLMkb0qBJjZuEt41qKfdS9MqZpnBhKzO/52hfpHVwA28Y2nnMX6aNx6gPGtX36bEg3iU3tId101mlI54HexElDXttgkfeQroKuxaVkt4Z0WTwjtMirc9aBhnRBvMmLiIiIyLqg94mho8hG7b0Yl9lkL7wxEpmCPaTSFvbkrQbj2j72kHYDe0j7SZd6SBmGyrDMu4a6Vq622UNaxqXLZV2bPaTE6CGhrsfIHlLpBBpSaQuN02owru2jIe0GGtJ+0tUhu12jK0N2u0xXhux2GQ3pgniTFxERERERkVbQkIqIiIiIiEgraEhFRERERESkFTSkIiIiIiIi0goaUhEREREREWkFDamIiIiIiIi0goZUREREREREWkFDKiIiIiIiIq2gIRUREREREZFW0JCKiIiIiIhIK2hIRUREREREpBU0pCIiIiIiItIKGlIRERERERFpBQ2piIiIiIiItMIBoZ3RnyIiIiIiIrIglw2dN/pTpB220dzboNENLgnRwCTLxbi2z8UhR/O0z0WhA0d/So+4MHTw6E+ZwvmhQ0Z/ygQwWZce/SkT+HHoMqM/ZR6mVrR2dpZvNg44YKMrd8Rr2yqvjc55FXlpHfQov2KcqCy2FudLLhlcsoJ4XSr22WbeaT2udawo1gfGPjnfroEhpULduWOLdLg4YrZss9zVdMCQUhklPXpLpNmFEd+Dxh9ncXCsy3n3GQzpT4z/XTsR7wsihk0N8SGxbivHGWBILx+6YPhpF8Q5nx/n0RlzG/Wvy1zqUsPz2y0Y0iuGpu4rzv+8OP9NNK6XjfOa1fOJIb1yyB7SObHVWURERERERFpBQyoiIiIiIiKtoCEVERERERGRVtCQioiIiIiISCtoSEVEREREZKm86HaDwcEHDieI3E+nnD/YZ/a2c985GNzuyMHgwPH6R58yGFy0wPRu5547GLzwkYPBbW8z2hf7uXC8n3c+ejA45KDx/k+I5VOmaGPdR5y2d1tpEWZGHerswc6Jxw52Dh/NNDnU4YfHsli+Z50JOjHWG4TOHn8e7nhz2fTzq6PROVfzxcq1YJ49O7cj3462u1uoD1BkRhHbHpdcMrikGs/TTxylwemX7Lt85/TBTtwQ9qRNnQ5/Qfy70/osx63HtY4y1qc/vIhl5NsXnDXYuSTjPEXDvB7bHrE3r9891LlzDTr72pdIh4sznmcQy0iHCOAwnsdE/j2rmu9rdNJtYptIgy9evGdZVxuKN+K1L5FmF2bszzhusHObMs3ePti5eN80azobb5dp9bUvEe8LhrE8Z7BzMvG+1N54H3bYYOf5X9gn5m2+nmZpr32Jcz4/z/mFj6g55zMHO2G0Ruf8jsFOGKThd5N02PGDnQsu2hOj/ZW/c2D978TxLGvG20avfYnfOy+P68hDBjtRoO13ToOjBjvnXbj3HM554SgOR71tsBMmcecc4nLwYOfWce7nTzv3UvF7jzxysHNgxJvfOCq2/cIXh+c//P4djxrshDneeduPo2yO/V869s/vXbC37N2r+P52kV/Pv2Cf5U1e5+JrX1ZBJsKx4wx0eFQuh8YyKjK57NioWBaJtY/OjvVZR0O60TQ652reWLXmzrN8v7divnMs28Wy+LsvdMaQErdjj9gbS3TavpW8YdmQN85JwljFuq2eU9BpQ3pSxLkujlNNaaTPw4vthsYplj3rWZ01Qp03pA8vKpz76Jj9DM4+OvukqKzRmBCVRw3peog0GxrS43410ixin4bo5PhMWhwWaXbR3rTQkO6SiPfQkD4iKv8Yk8NOCJMQ8b0kzMMjwoCw7OhT9hi0jTKkjxybMc75zDBVnPMjx3HgnIfGK4zYwTMM6fGfLwxsjfiduDCHxnXP74yXYbgec3o7hjRNZizaT2k8h+cQx3u7cazedl5cj3lelx6dw/Gfm37+QxX7uHWY3c+H2a3eAx91mcHOEYXB5fOBse6P9zWdo+9uN9g59fy9xzKWhrQtSIDTj92bgU4vEqbObO6jqODs6Z3SkG4yjc55v/yxQs2dZ4u8enhsW34Xy/pCNwxpxPKIMDuluUdVQzrs1Su+30+x/bh3qdVzCjprSDEzE3uZ98ZvX5E+420Oj4p3ZZ24l3eSThvSkyIvn3haVH7GsTwjTeY4LU6l8r03xnsVabGn50RDujYinS485+S9vShvz4rrGYOdgw4cLSt6SjWkuyTifcEZj4jYjuN9SlT+83ogHYYxj/x/ZqTDJzbIkL7jkcU5F8ZmaEDH5/z5iMUZxXq1Gq83qYGR3xnuL9Z9W+V3hmYwth9ca3CV+H4ZzGVIMZSnFgZzkvYc660HO5+Lc8hzfWGYQmIzs5e0YkbPj7xUu04cz+HFvob7j3vlZ4vfRPSkHndqbc+phnSFzLzxnfXZ8R/B35wx/qMBJ/3uYPCh8d8i62SuPHvOYHDEoaO8GmZ08MGXDQbXH30jixDB+8AHBoOXfXAwePgUG0caHXP6YBDmP0r5QmdHesR2h98vdtU5G9gtjn/8YPCCU+PmP47bSUcUzjkyNLHdh8jrt7lB5PFYHmZ08IHI64ca413z2JcOBo+7S8R+HMs7PTbydvw9K7QnP3SUFtVkktVz/BOHleZBVNb3XgN3GgyOHqfbK/4orp/4/n2jb2SXnP25UfkOp7xjVGZtOvuc8zvH+a0G1jvqbYPBFy4el+WpKK+PDHt++H3iXhg19UnlyfB3xvsexnbC76ydOOdXxbHcLazZgXGdHRb1q1O/WJ/2Z7x1+nF/5C1x+4r41Gw65EVHx/3sotjHreM3XzwYHLybZqQ47mfHb530a7GfrjYNbihzhfvlcdPdr37/8/tX4M85aTB4U/x7+OijSGvMyrN7Gk4is742KuiyBuJGO3hGmNY715Qdp43S4353nV2h32oihveMWA2NEJ8jkI99TWTjKUE7+SERW+7okddfE3k9DZQsmUibqCMOOebUweAuEedqqM85Oe6RkRZRTzOfd4ibRIIMr4sPR0V/Uu1XdsUr7zEYnB7mYZ/w/rfB4HoR95uPP24anPMZGKbx5yGc85civz19MPiTKMdvWDGd50bFhfL6N+K7SzWsqb/qnqPY7vM7Nwnde/Cj0Yf18c5TCpP5kfjvFYPB3W8U5jTuP6d8Ib4rMsCZcb2lqa4ltj8n1q+9JMNAPvmDo8mPbn3fuBUeOKFMvV6EPL746Jl7j+sLsd99fvfcweD2fzwYvDg8zMFt9tXL/uzsFMMcC514+mDP83jlkMihGP7IkEj+zW34PP4+Pm8ym35+dTQ6533yyIrVOM/GsvyeZ02r+0HxXV+gWK0th9dFFPL7TGr08GLYYnXI7iSdyLON+w43bfWcgtbjWkc11qk9z5RWn12MvJ7DSJksKrbfZ7uxutoe3PlnSFPc94bP50asD4s41z4/ylDdWOesswY7R1zKIbvrJtLswuMOGsc9tGfIbiifI2U5z5Y+670O2d0tEe8L9gzNHcccnXBKXCuRDpHZy2G8GzNkd8/Q3EnnvP/zifvohUeOhpNOG66L6p7TPP5t8TsHj56/ZBjv6S1MapTPf8bHWr3tc+PysRhuO2nILutPeo60HLJ869g+zPvoN+Lv43k2uRh2O2tSI37vxOnP6zpkty0yEcpn8vaoMJmlmFV3OJOphnRbaHTO1XyyajXJs+U6xay6w/UwsKwTn/tC/w1plBk83zg0THuXt20Ge2VIc3KdY3imsVhezsRbzesv2LtuV41QLwwps+yWz44iJsipmlJm1T2RSacwphrStRNpdmHVeGYaaUiXT8R7OKlR+RzpHkW+59nRoqzaGEPK+ZTPke7RjGdChwqTdmSYJZ53nDq77lilKSt/53Pj34njaWVSoxQz5j4irq18bnuonGV3l4a0NL65ThmP6iy6aUqH3xXxxdgfeWLxrCqz7N52ZHCHkyRFLL+sIW2PTEBUW8GPZeU69Ezt6WnSkG4Ljc65zCfr0qw8mz2mKF8HU27DbLzxb1/ovSGl/MA0jWfXTWlIa6jGeqixoa+b2bWcBTZn4C1NKgbWWXbnJ9JhYg9pfD2K7anDCuHo+5MijSKfD9NHQ9oKkRYXlhMYEfsvRCWUa6I0pPScvtdJjXZNxHv02pdQrSk9eh/TtVGGFNWa0jjn2ol3xhr2rh4UBmvG7Lqlak3peIKfOJ5WDWkKY3rb8SzDsdpoRt3dGNJJ21aWVyct2k+sf2SYznL7YgKknPxocI3BTw1PcDoa0lWQiXV2VMwxl8dGZX2PyRxrHwNaGE8N6dbQ6JwzL61LM/PshPxZXR7/Xi7UB3pvSIfDdSO9Yj/lcg1pDdVYo6HBjDy73+y6kadzZl3y9J7vK8vj3yuw7w7SG0Oa2qe3NBsIIt7DobppPPmsIV07kWaj95BGpfM43gE7Tife23h4/J3pgUnVkO6eiPfQkJ5zxmDnV8NkHRNmbM9Q9bF4Lcr4FSAbZUiHBmzKOU/q/RwO141yY5ppLZVG75gwoEeEKd3nd8JU3emkbhjSoeJYGSobq+0xmXt6OacY0vJ1MHs0yZCGyp5ThuhOHR5dGapLL+ohEce/GW9HA8GlR8OifyU0q3zWkK4CEma/V2XETbTsWUI8k7dnqC7rjNfTkG4Fjc55T75Ygxrl2Qn5E1XWvXqoD3TOkGIwY/FQMw1ppAfm6NjKUNNQq+cU9MOQjp8RPa0YmrRH49jGZsO8XhrWyvszr8m+O0jvDCliaO7Q7IzN5p6hurlOpIuGdP1Emo0MaVVFr+lhz4/K6Sg9NKS7JOK99xnSyOfDIbphJPIdpLHKUDxHukmvfdnzDGmc83CIbpxzvoM0VhmdcxioOpPFcN1jxu8p3ee7Gu15hjR+ZzhEl98Jk5ZmbKzrhJZxH9u9IQ0NDXeUfWlI9xjPSYa0srxUIzM7xZDuN1Q3lNumIcVEXyZiGvv6jZCGtA1ImKyc7zPpy2go4x6dmAZghno2BHIRNv386mh0znvyzhrUKM+WJrViSGlcKdbVkDYkbkILG9IcrluzXttmsBeGlGGi+5idivYYz4oh3TMJ0kga0jmJdJhoSBmeO+wlpYf0tPh7XDmaJob3PktDulIizWoNaXW47vha0pDukoj3BY8YG7GiJ3TYAMCw1FhlqBPOHOy87BObY0gxhXnOe3pCw9iUExCdUDMkN4frzpr0KJXmk57QfX5n3As51q1Cy7iPLcWQDocXx70nn3HdY6onmMpp7yHdx3gWvaiNDGnE6XbHxb7jOMrlGtJ2mB7YcwaD4pWOe7nzYBCVdpHuMUeevUl+5p2N4z+lHU57c/zvmGEyyZycfJvB4MavHgwee2hR44jr4Ljj9r66gtdZDKl7P6kszhmDwa9GbfCIYyfH9TBeu9C5Jg0pOfeFg8ETPhgV6UjDY94+GNwl0tQkWxLnDgafi7jud3ncaTA4Ie7BB25ioCed86/HOR8x/ZzPeEts99BYNWrns5xP/g6tpvvA70RsD2oxto+6Xfx+XEdHnzIYvpKlhHenPuzpg8ENxtfZ9eLGfzjnW3m9S74O5r7x/YHx/TsfNRiEcR0cdnR8d9FovUfHfg6M/UD5vtfcNszs4E4H18fy0c8eDJ58UhxnpRnk0P8W6xexOzcqiOPXw3x1+H9ZP7QU7OlFKiaDQXt6kSq9S3s0YUgk+91gNv386mh0zvvljxWqcZ4tek3pva9uTw9r/NsXKC5bvbXHjWCxHtLJw3VRq+cUtB7XOjLW5cREVe3zepfI39n7U87Amz2nrDtwUqO5Oe2YwcUZV4bMnZq91Dkcd9+huPvKIbutENfEPj2kZ5w82DP7Z5jR6oRg9pDukoj3nh7SygRGOyffNmLP9RP5n6G8mzRkN3tIqxMYMVw1z3m/2XanDNfNSYsOO2rfmYn3DM8dT2CU6w+HxY5/Z3CtwVXGh7ZbmvWQnj0478g8/xCz1L59PJs1vaGPiLrVhZUez+wlZVZczp3nYunl3dM7GrHZ87wo+yx6TfdM6DTuYT07e4jjM6+9qesd5TnR406N/FhXPvNbTmrULUiYPc/jhfIZUSaMqS7bT7FcQ7oVNDrn/fLHCjVPnt0zq+44j+5ZLz7zbHT83Re6ZUgjxnueWwxNMJtDDYfrxjoTTGvbZrCzhpQhoZPMKJr46pfI2wzbJa/nZ2Lf4aGinTWkZ51YGNKqoiJ4alR2JuV7DWk7DA1pVDjPiOunjP/bvxhptX8ZpCHdJRHTfd5DytDcoTHhmd3x8NVcFvHeGEM6HHqb5zwemovJymHKcw3XHRvVYV4NlcNz9wx3jeX5TGaauVx20lnrn9SIY6i+6qU0pnvOrRDbcJ5pOtOc5vflMNw9r43JbSMOR0Yc9hjW+P7zhXHfR/E7dUN191HE/FE0HsTv+dqXDpAJQ8Xl2Ki0sCh1eFTkmRhmnwQsFd9pSLeCRue8X/5YsebJsxiiPXl1vF4P82s3DGmanCKepeqM6bAnNWJeUxlEbZvBbhrS0waXTIszqpvgaPjakWK7w4/Z55lSDemcRJ69OGOalUXMzTEv2PdZ3VppSFshrp0Lc4Id3hN7ar0RTWlId0nEds8su8xqXDbgHHb0fvHfGEM6POexKaue8yRTNm123T09nuwnDFK5zh7zV/5OYf7ieNZuSMtjX7boEb1tlLGTnitdoTSkK2RqRYsEGP+5NKIS1bnK3RIhXpt8fnU0OudV5KV10KP8inGisthanOMmhEladrwuNTZebdF6XOtYUawPjH1yvl0DQ0pFtXPHFulwccRs2Qayq+mAIaUySnr0lkizCyO+TY3mwbEu591nMKQ/Mf537US8L4gYNjWah8S6rRxngCG9fOiC4addEOd8fpzHUsxtFZ6j/MNDB4N3PyYyZ8PmIYzUpS41PL/dgiG9YmjqvuL8z4vzX5YJ3o9Hhd079FODwWNuTGE5XrgeLhvnRQymgSG9cmjWelKhqy2xIiIiIiIy5pRXDga/8etRed/G2vu5o8mS/vGPB4NH3nDtZlRWjIZURERERKSrYMaODDP27Pj3Bttpxl70/MHg4qcMBu973GBwSO8fHpAqU7O0Q3bnhnhtWzHR6JwdsrtyHLK7Ghyy2z4O2e0GDtntJw7ZbUanh+y+6FGDwWfvEv/eeTA4aM4SZ9OG7LaIQ3alN/TSdO2SbTznLkIFdtsaQ9aBcW2fzk5qtGVsxKRGWwgGr83JgvoCJmslz31uEJisTTSay8RJjRbEm7yIiIiIiIi0goZUREREREREWkFDKiIiIiIiIq2gIRUREREREZFW0JCKiIiIiIhIK2hIRUREREREpBU0pCIiIiIiItIKGlIRERERERFpBQ2piIiIiIiItIKGVERERERERFpBQyoiIiIiIiKtoCEVERERERGRVtCQioiIiIismEsuGZy/szPYWbIOGe9epLdoSEVERERERKQVNKQiIiIiIiLSChpSERERERERaQUNqYiIiIiIiLSChlRERERERERaQUMqIiIiIrJGXvSoweCgAweDAw4YDI55+2Bw0SXjL6q8czC49CGDwQlnDgYX74yXiYhMYRuLCovHbsCtLG5rsmSMa/tcHLLxtH0uCkX1WXrGhaGDR3/KFM4Prfz1KfnalxceOdg58IDBzgmfH+yc9ojBzkGXGuwcfcpg58KL93+tC+ve5vmDnQsu2v+7sdb12pfzQpce/SkT+HHoMqM/RdpDQyptoXFaDca1fTSk3UBD2k80pM1YnyF9x2DnkIOGdaedU84f7Jz1wsHOwXw+bLDz+QsGO5cUZvMcvrvN/ssr0pB2Bw3pgniTFxERERFZA+eeHU60rin/w4PB6eeEac3vzh0MjnriYPCclw8GNzjIllHZbDSkIiIiIiItcL1D683mi44aDD74kMHgUfH9gbpR2XA0pCIiIiIiLTDsMR3/vYd3DgZP+uBg8FcvGgwOOmi8TGSD0ZCKiIiIiKyBYY9oXY/nYYPBXa4fFfP47lH3GAwe8leDwZ3DjH45zOmRh4yWH3D4YHDKhaPJDUREJrGNE/xs4zl3ESffWQ3GtX2c1KgbOKlRP3FSo2Z0ZpbddzwyPh8xnsiICZAOHk94dOZg57bx9wH7T37kpEbdwUmNpBNoSKUtNE6rwbi2j4a0G2hI+4mGtBlrNaRDUxrG88AworF47ytfzhnsHBmm8/lhVC+6ZGRODz4w1jlqsHP+hYOdRx4S28T6R71tn1fEaEi7g4ZUOoGGVNpC47QajGv7aEi7gYa0n2hIm7F2Q1qn6jtH04AedvxoGd8fdMBegzreTkPaHTSkC+JNXkRERESkRc590WDwxIsHg5c/ejA4yKYf2TI0pCIiIiIibTF+5+hDnjoYHBpm1GE5IrIbHLIrbeHQ0tVgXNvHIbvdwCG7/cQhu81odcjucCKjY/cZhrtnuc+Q9gqH7Eon0JBKW2icVoNxbR8NaTfQkPYTDWkz2jOkzKR70GDnlPMHOxdXvxtPcjScWddZdvuAhlQ6gYZU2kLjtBqMa/toSLuBhrSfaEib0ZohpdfziPGkRdXvhgrDOjSlUd867KjBzpkX7mNGkYa0O2hIpRNoSKUtNE6rwbi2j4a0G2hI+4mGtBmdmGV3QWlIu4OGdEG8yYuIiIiIiEgraEhFRERERESkFTSkIiIiIiIi0goaUhEREREREZENwEmNpC2cfGc1GNf2cVKjbuCkRv3ESY2asZZJjXqOkxrNxkmNFsSbvIiIiIiIiLSChlRERERERERaQUMqIiIiIiIiraAhFRERERERkVbQkIqIiIiIiEgraEhFRERERESkFTSkIiIiIiIi0goaUhEREREREWkFDamIiIiIiIi0goZUREREREREWkFDKiIiIiIiIq2gIRUREREREZFWOCC0M/pTREREREREFuSyofNGf4q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MiKGQz+f5hKYqyqha1C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68580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1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навчальних досягнень учнів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err="1" smtClean="0"/>
              <a:t>Малинецького</a:t>
            </a:r>
            <a:r>
              <a:rPr lang="uk-UA" b="1" i="1" dirty="0"/>
              <a:t> ЗЗСО І-ІІ ступенів</a:t>
            </a:r>
            <a:r>
              <a:rPr lang="uk-UA" dirty="0"/>
              <a:t>​</a:t>
            </a:r>
            <a:br>
              <a:rPr lang="uk-UA" dirty="0"/>
            </a:b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2022/2023 </a:t>
            </a:r>
            <a:r>
              <a:rPr lang="uk-UA" alt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alt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png;base64,%20iVBORw0KGgoAAAANSUhEUgAAA6QAAAHFCAYAAADliDQLAAAAAXNSR0IArs4c6QAAAARnQU1BAACxjwv8YQUAAAAJcEhZcwAADsMAAA7DAcdvqGQAAIngSURBVHhe7b0H3DRZWafdwwRAybpLFhGGtAYkycwgQ9hVcpAgAiowgSHn4IIf6/etSpiBmQHJSBSVoDJMACWJ5KwCAxMAXckiILBMfr776u77fc9bb3V3dT/dXVXd1/Wb/7xPV1dVV93n1KnzP+fUqQMGg8FOSERERERERBbnsqHzRn+KtMM2mnsbNLrBJSEamGS5GNf2uTh0qdGf0iIXhQ4c/SmycZwfOmT0p0wAk3Xp0Z8ygR+HLjP6U+bBm7yIiIjIZnJh6ODRnyIi3URDKiIiIiIiIq2gIRUREREREZFW0JBuF88KXX30p4jISrlc6O9CTw7lc7jHh94Vuvzwk6wC4v63obq4X2H4SUREpEMsakivFjoh9O8hJrXh35eHDg0dHfrlkEznbiFiN0lfDD0gtCikBWlS7vPnQl8PTQPDSiVy2cb1taHyWNC5IfIK/1a/Y/11kXmZNNl0Vp3vtp0nhpgIqS62qdeFNnWiJIzPt0N3H34acf8Q5Qm6FwtagHtWHhtpwPX+itANQkeF+nzPyvO6R6jMV8T9GiHifk8WtMCrQ7Ouh1LvDmmauwfXz/NC3wqRTlw/rwzdMMT1c7PQNk3+RqPPO0JMuFbm39eHDgoRry+EMu+/J3Sl0DJ5Toj0oEztcufS9UMvCXGsk8qCN4Tmfc6Z8/9m6N4hO9e2FCq0aUTpcePCBAzQx0J8t62GlJjMAxUFYsZ2acCIIy3ZeaEuYpLYb9Xksc9Mq2nwe/OYQfbdlDLvVH8DU8hyvl/knHfDJhjSeWaDbZLvSkOxzcwT14Tyj4a53I58xX64JjEIm0xpSDl/8tVHQ5mvyHeYwHnY7Sy7dw2lEf1foeydzWPj2r85C3pKnSHl3D4Sygrgx0OYh92w6Cy7Nw2lkXlKqLyeaMDJSn3VUMty2O2kRlw/VPxJoz8IZYMBRuPDIfLeLUN9T7tFZtml0SdjU2c6Hx9itMKyzSi0YUjnnWW3NOaUQTcJkU+IC/nyO6FFj7+rhtRZdtcEFa00FE9iQYWs6GpIm4FBTBNQGrTSUDY1kiWkDSZr3u2A45jHmM1zztPyD59Zzvfbmn92wzzGaVq+OyeU+c5hlYsZUuJIRSXZJkO6CnZjSClL0gyVQ1gT0gpTSg+PTGeVhjQbBea91mQ2uzGkpF0arqeGqtch1w+m9Bahvqfdoq99wVxxbRCj0lxhxv4sdK3QpuTreQ1pGk9iUxrH0pDeKrRJ172GdEHmvcmTiX4q9KXQG1lQgeGgDBNNqOySEeuUFWEqx/S0plFh+9JIUZmrblfut2pgGG6Y++LfcvhhaYiq2037rk2+GvphaFYcEOsQu58I/U2IFjuWV+MwCW4uVJg/OfzUDWbljzrKtESZ1+g1yF58YlVd74PF37ndtLx2lxBDXPmO/bJ/aJpWdet1BfLdkaHsYcnjq55H2ZNKPLLnlVjRS1hCHsyeKr7/rVBCXPM7xO9wkyp7sfgtYjbPMXWZunhUb8zENHsYWeeYEOu8JlTGoVQOCeY6+X9C+RsMUS0bGZrsg96Rch2WE+9cxjFh5qrpV72Wqtuh7EVdJY8L/XSIe9afh/jdkrxnVZffOUTLPsuzV7ccjk2DX6bLpGGm1X1kD+W0Yd30EpLHy6GAdTHHvBHzNHoIwz1rW9SXnsjfDOX5cc4PDOVxky/L88TolvmZ9TFJ5PffD+V+uAbKtJo2pJjYUUcqTVm5nB5CeqHJ9wyJzmObdNwccxqXUgx9zWOqrsMQUNKvPNfyt1bNY0NcP18Ocf0QqxKuH2JaXU7e/3yI5fSM3Sj0hFCe2/NDXD98z/VT14N4p1B1H3ne5b6qWvcQ1r8IZUMu8cq0pHz/VIgY8V0J54aR59zIIw8PUR6measT62HeuO5zn4iGAra9oFj2gtDZIfbPZ8o/Yl7GbJ09i/8Rok7B706C64zzymPOYbxcZ9xPuM44Zu435XpPC2VDGXH9UIjrBbN7XIjvuMYm5Rd+h2uqjN8iQ4hljXARcEGQWE177XISndwW8TfL+A4obLMyn702k3rP8nfZPnsQy3Wzgp/LcjuWJ7msuu2k5fPAtvPAuVR7qso4EBfONcljnBYHlvGsB7HOZbldGYc6+D6PoynstyllHqrGOI8x80jSJH/UkfsjPhlDbmLcJFieMeS3yhjmdtNiDGVeY723hsrfarqfXK/cdhEonJtWUjiejOWkfJc9eeV5ULnjGPPmW54H8eAYWFauk+aw/B5yv6V5ZBnrEIv8/Uwzlucx5Hp1x1TXC7Yb+J1598fxzOohzWV5vGlSyniU67BdGVPKT5aRf7lRc91wo+a3MaHskwo6aYmZ4rnwanxYb9Y+II9tVrzZT7l8WelE5WKRihPHk8aASi/H0IQ0Oxwj27wlRNphKIkj58Tna4YyNpiU8nwm7YNtuP6eGWI5fzOkL9O5GvM0u8SOCmZdzKvLm247L1To1tVDmvHL9SkH+Fya6TST5XmeFcrfIc+wDsaHtMs453eAWc1rANPJcWBk2RfXQK6Xv0/Fnh4voLGDsom4cAxXDKWhzN/I7dJE/un4M+uTFzg+PmM8M7a5Te4zz6t67E1ZtIe0NOJ5LE3IGGCUSJc3hbjubxx6Z4jzII7XDnGurFueP9AQx3FX98E2xJHr5hkhvuNvnudkv3W9uE1ZtIcUqr2kHBfPTdb1jpbnRh7IIa1sx/XAfnL4L2mf37N+xoi0oTG8XP6qEPkmt02DR57GyFLenBHK/MazrvMybw9paTKb9JDmcvLHdUIsx+TTWIth5NyuHGK/GZc0pMSVdfhM3M8M5e9ynbOM7b4WIia/EuLapywmFnW/vQj2kC7IPBcuFw69o5C9drPgeQMyYxWW8R0X221CPH/ADYP9wi+O/50HCiUyFBmcTAv8y+eTQvwWfD/0l6M/h614bIfoVSQjAhf6uvmdEIUZN547hv4q9KBQXfwShoRUbxIse+joz6lxqOP2oRNHf64cnnvifFN8rrLM/EGF4wchen9JZwpm8vA3QvNSzWvsh1Y5Jo1a9Fk0WqA5vnUzKd9RaNdRl+eIB5UzWkHfGyLPvi1EfKD6PRA3bgrkt2uwoIa6NKuLUd0xtQnHMy1flfEgDsSfuBCvjEd1HdKDUQ/EDCg/69KI2P+/IY6heu3wO+W1w3rT9sH68zDrWlp3OhFHeneg6T0r4/7dEGlCfuPavm6oHNZLZZPYsQ5pckQo8/G0fVA+/Cg06fqalyblV9euj1lU8z7k9UHPD3WRkklpy3mTLlR46V3LmP/C+F/4/0Isr+Z14so1QIW2DsomfpMeMMomDBH7oPKc6Z7XNfmD3imOu6zksj0NFayX13wdVw2RfotWkBelrPMRo6bXTxkD8j49gT8b4vrJc3hpiHTL+BweIgZ8n/v4Xqi6j2y04FiWdQ0tg2ovKY2JXOeUpWXeqp4b53BKKMv1ppA/y/3CP4cm5dcqnw1Vt18FnwlxLdMg9T9DZS93E34pRBzL6+w/Q9XzJ66PCVG/J67kLeJKQyv8YejfRn/uA+nzv0M0AiRfCfEb64iPFCzakrQsyAxUsrjRkIF2Az08tH7UQWHOzSmhlZvfpAJ+uxDbtmFCS7KFnVYsJt74jRAmgV6GOrgAHzH6cx/Km0iVahxKuMHSgkRL+jrIlvoUn6ssK38QK1rWMTac3/VCDLlblMxrxJmCkoIrDTWV/z4xT777yRB5jvVL6q49tscMvD00z7WZVNOMYTt1acZ6DMupHlObEMs645w0iUfdOlwj/yVETGeR1w4Vnd2Wrcsg06nrlNf2J0Jc2+Q78lfdtU3FiEpQNkax3rR9zDuh027p4vUxC6514ld3zFwfGLTyO+55nCe9KJTtCWlDw1heA8uqYPJbjFL4dIiyiTRlVBJ5YNpxV8s59nPfEOufHKISXCXTr+26WlNIO0wEZT+jMzBImHF6sLh+qrHJ6ycba/g+079uH+u+fprCeWCyOVYa9klPOj6qBrEub9PD+V9DlNdNDWWfoHeb8+Y6TNNMw9KsHlrqGxh7TC11Eszsc0P08Fapiys9pZQVfx3axLhuHPMUchToGAPIG8AyoOJ6WIjnLG7NgilgIKno0apE4V8yzYixnO8TMjeZHO4XouWOm0ub/NP4X1r+qLwwRAZ+L4RZrIKRprCmMG9KNQ4ldwixvyatoOtknvxRB/mE9GYY0TznNi2vJVwP2eqbWtTo5u9RaaInkOEn66Ca7xheCeS7skcIJuW5adcezHNtAvGmgYg0o3V0GjznyvNF81wHq4aKJxWUSTSJx6yYNgEDS88Dwwq5hsqb9SKQR6k0c02UFf8mkHfWnU4cZ/Y8EM957llc2zlRSypHdTRl0j6oaEGT8ohymZhxLlS65qWL18csmlwfwIgfyiMMAPdL8maOckqeEiLvM4Sef3cLxomhgBjSatnU5LjJA0C60mPzkBDDdkmjurxF+tGoQY/asgx1U8o637Qe3DrYjp5p6piZ9yeZiUlM2gfmIo+lS/WVspeUezh1ymqaEcfdlut9hGv1f4RIy6eHuDeVvZJVuM4+F2IYM0NgZ5FxzetrN1CeMDqDtGOIOdd6XxqEes08Qc6WLCCz0AuwDDBbDMeghYgJAqbBTYffJfNVbzxl4VmF5WUvAYUYBQYwZJHx9l0q2DiW8nir8BwFQ/FOG37al3nikFC4U/Dn8KguMU/+qIN8wkQwxAtjSotbE6bltaSsHO2W/D1a+TNtmx7rsiDfUfGto8xz1Zts5rlJ8Zg3T2aaUZnHmJbPVZZMO6a24FoiHacZ0ibxmBXTJnDtMFSUVmKund3GiDzKs1FcEzwP2ZRMp9OHn9ZHec9iuB/H3pSM+24qOJP2Qf5oul/KZHrXiDmV3XlgxEvGvSvXRxOalhc0KtNIST1mUjlArwkTotBIxLOku4VHK5iAhsY6nmErn2ltctx5fKQr9Q4aizClNAxm40XCdcMy6iptpB/Pj6YRps437/VDnt0N065Bytmm19C6yF5ShonSQ1pnvrm/luV6185hFdC4/tshergZTsskcrMaJrjOGBlAb3sa02l+JePK86W7jSvHeJUQk5Px+4yyWPdEWVvJPAFmCBhjwYEejEnPyvGS5KYtaTwjyDMUXJxvZsEuKCsfVVherSByQyADo64ZMeLHRTUJ4sUsYHUwhCh7f6sQB/ZNqzLK50kZYgbrGq7blGXlj9NCDE0FJnqp63GehzKv0cO+TE4NZfqte/gveWNSJYI0YAr7Osp45BC0knmvTaASnWlGD0K1txamHVNbcJw5EcgkmsSjXIc8Nu8NlmuHa4Zhb/mcWltkebXuY+CexbPe/C73rBzNUOVhIUwilHEnL88Co4NhpBGF4eX81qx9ZB5ZNXl9tJn2i0Bspl0fs66vhLRhuCCNmUw6t6w4ZNnE/phIJoeazjpu8kWV94fIO1SAq/d8lvE2g7aGG3L95ARZGNJJ1w9zVqRZzRgQG/L+rDpmXj8YkOr1w9/3CdX9JsfCc4ltwz2T5xoZWUQDA3Uo8kdd7yhwbmnyObdNNzmkL8OtGZ5LGtP4wvk3gbhynWFemSW32mBTQr7L/RJXzO9uKdOROrKGdMXMG2Aqy/msHxV7WvcSEowx8wxjadrbmIURzDJhs0jDzE2Y4TDAv3xmOd+XkNEwKlT+q0ZsXUaASlAW5DnZCHH4kxDD4+CPQ9XhxJNubpC9v3VxeHGInlBak1E2KvD9Oobrluk7bWKiXG+Z+YNhItz4iQPP+6QJL2naokteIpZAD3teB7QE7tbs0iuaab+q55qn5bv/Pvw0ync8H5tMy3PEg0leoIwHr33hfPgeY0AFi+EwQJ7DLLF8Uq8sw4bpiSPNGKpVfX5o2jG1AenP+VGu1EFeJk+X8SAO3GTZjvPMeGQe42ZI6zIxZT0a/Jr0nNddO5Nu5qugvJbaTCfSgnsWcaRhI+MIlAEMs2NIWJZ9mZercWcCPK7t3JZnqcmPpBv5mF64zMfVfeTrfNjHr4bYz9+H+J5rkcr+MtKmWn517fqogwmGOHfyfpbveX3Q25H3sLw+mJU1e0hnUV4DDJPezf2jChO00GPNNcwL+skLxJrjw5hwvJxX5g+MXdlDmlBmMPy9Lv1z8pY24fph2DOmAPPNozNZb2QIOYaZ2WnL6yefpXxwiOuH9avXD71f1LMyPozk4PohPpxz3T54pQdGlGuGfWHmc/gu11Ab5G8jyhMmBOQ+OqkHcNK50Si26NBQrnviyrXUdPufD9XluWVC/sAnEBd+i8evGKZOGtNgmr+fx18HM+BSP6cseHaoblIk9kVcXxYi7qQBccWU0liyaFy5NqmLsS3HQJpJB6EwyGEkKT7XVfLJLFQqcz3+ZhlwMdOyxHKeX6Mw52+e++E3gMpXbot4TQXKz+W6QEZkWX7H54T1WMZv8tvsm4sEpu2zKWzblOp5VUU8uSCSWXFAZUW1God8JyRpVPaQEgcaEhY5X2D/TageKyIv8Ltl/kixfpP8UUemc7kvKGPIfqkclutVVY1x9XeJaW5PPPO7WWmLWGfSehjRMt82gcKyyQ1m1rGV+Y512W9+V40HKofTlvHgHMr8C5wTw5n4nvWoqCfELr9D/A7nUx4DacY+5jmm3dIkrlxH+exQE+VEUnXxqP4WBjTXyedqk+rvch2lKeHayVe90ELNtcO58DtU6pJp+wB+r4w3x068c1nur5p+VVW3Q6RTkzxLJWORCkUJx0eLd/n7tMBPmiSljDvXNudITPPVIUwAlq+AyaHMVar7IJaz8glDQMnznHMuq4s5jYmcU75OZZLq4l4OM50Hnvmat+eBRoDytxF5jHOsO/YyltPeQ1pH+Vusz/OXmV5MosI1QFz5ruxt4RrgcY48Bo6P4c4Jw36zVxYRU/Ij6Zmv+uC40/zO+x5SfnvSOst4DymvstjtOxWJAR0SZVpy/UyaNRWDlTHj+VjijZFkG/bBDMbl9YOJr1K3D8omysHyOKpadHjloq99ofGENCOtMUNNfrs8N9KfspBrgrTK86imPfunQ4HrHuOf6y2qRd5D2vS1L+QXjjHTiREy9JLSSJSvaymPhe9J3+o25FvqEfmOUEYz0ohRrleuiwHFnPIdcaWsy3Pkt/NVMGxDB0W+3qX8jVLsg4aDeco9X/sinYAMvG1s4znvBhoEMFbcfJYJhew8lRRpRpO4pqmjwkBPCBWvKpgZ3mvI/qjQmlbNWYYhXQalIaXXdd40JJ/wLG9dwwPlAhX0pia9DRYxpNI+yzCky4DrJw3pou8LxVTQm1r21Cb0yDEJTWlC5mE37yHdFuZ9D+k2oiFdkC7c5EW2CYZ+rOtdr7JeaJ2lN7LulS8MaaNXIIePynZCLy3DhKt5IMsF84bIdBjFU/dKFRoFmc21ulxEZOuwh1TagpuwvW7Lp0lc6fni+ZW6ntEqDLdi+Llp1ZxN6SHtO/aQ9pNN6iFdJfaQzsYe0tnYQyqdQEMqbaEhXQ1NDSnvOWwClTKeLTStmtMVQ5ozjlLmoW0zpRrSftIVQ8ozvOXzsV0zpRrS2WhIZ6MhlU6wjeZsG8+5i2hIV4NxbZ+uGNJtR0PaT7piSLuOhnQ2GtLZaEgXxJu8iIiIiIiItIKGVERERERERFpBQyoiIiIiIiKtoCEVeFaIiVlkO2BiHd6F+qThpxHM/MqyJjPFioj0nZw1mcmpsi70vBDvg73i8JOsi5yBt0yL54ZIiysNP4nIRqMh3T54AfvLQznTHfq50NdDsl38ZoiGCHQvFiwRDO6/h3jRvyyf40PfDhnf9VPG3gmv+g8zZF8jRDl4z5Bpunowm98KEe+yHkpaXDOUabFNddSMCfdi6+aydZjptwsKeVohjxl+GvHu0KNGf8qW8MPQI0Z/Dr421ndCLPtBSERk06EcfGSImbT/NUQ5+P0Q98P/DMn6IC0eHWJG7X8JkRakAWlBmoiIyBx0/RUoDNGk54rhMcvC1750A19PshqMa/v42pdu4Gtf+omvfWmGr32Zja99mY2vfVmQtm/ydwuVQ0dfO1Z+ZsjfL4cAE8WzjizjO4adLtNYrZPqeVeV542BzGUME/vY+G+e9ctznxVDxDqs/xOhvwm9J8RyfucBoTa5SyjPi+M5OlTC918M8T3rMeQYiE/mhYxXMum7SftKJh1LNZ6l+G6RdMrvct/nhujBXjVN8kvdMNBp51g+d0qsGc6Y67Idv4mxy2WpumuYNPhCiO/5jRuEoLqP6nGTXr8fqq7TFzP5xFAeO41GTeP7weLvUq8I1T0PXBffamxfFyJ2uYzY3ixUt94mmPVq7D86/pvRI1cIJcSeIXV5/jzvRkwwzLksVRf/O4fK2N8wBHcNlfuoi//NQ9XfYj2N+mIQcwz2pJgjh+82pxrP14eIZ+ZX8vAtQ1xD3xgvQ08Ncb/BNE/aFvVxGCtl7bTzKmPCI1O5HjHJhp87hT4cIl+y/sNDrw6VsSnFbxwU4rcvGC8rl4vIFLKimxV0KuVUzlnGdwkXMjdxTATrVr/vAhxTU5qcN8vzXNOw5HbEI2myL5YxYQOFWi7L7ajoLArbLwq/m8dYHnMeT/k95/XWUMYB8vhznaRu+ax9TTuWnPSJGwfxQ/zNMr5rmk6Yf5blfhMqwexvN3DDalp5ymObll+qsB4TTLAO6/LMVd05AudyTqjc32tC+Zv8HtvktnncxITzoKLP770llL8F7Ivv2QeVffaTv8M27CfNRbndbpgnrruhLr55LlXjV8aX8yaGGRdiQqzrtivjS/zK+OZvTYstLDu+TaDytcrKaMY+z4tn2KbF/uxQGZeMNwaWmNTFP01nNfb8FuTvpQkm/tXfgTL+ue262LQe0ieESBNiziRGxPysEDF/SmhTzP66ekiJJ3mkjCcNwORXTFbG86Yh4lwuL7dlEqNJ266SVfSQPj7EedEJkOdFo1SeV15PxKQ8X5anoeUz13pu96XQz4TYBiNLfeRWIcqeZ4Zyn/w22+f6ZTm2KPaQzsYe0gXpS4HLRXybEK1JtCp/NQS/OP53G3hxiMKHgo3n/YgHcanjaqHqLIEse+joz+E+8l/2dVJo0r5WBZVACkx+n+Pg3Oi95TNUv+cZkw+FmICJ3gLg2ZK/HP057H1gG0RPMIUwUMjP2tesY/mDEMuqsIzvSqal01+EqKTC/cb/8tufD316+Kkd6vLLNDhHnvHhHLkZco7XCCW0gE+D+L85RMWPG22m2+NC/xHKNKJl+LqhTO95+HKor8/DviREHnpviDx0RKi8PqfFl7hhdoA0Ia5QjS+x4RrI+M5bWelzfKdB7MnbxJ68Tex3k7cxnxn774bY725jD18J+bz3crlqyNl1V0/2kE4j02IZJqoPVGNCmfHY0PdC7wtRJr0tRJlEo9S/hapwz/jfIRpZSrKsmBVzkVbpiyHlQkuDkGZ0W6HgwoiVxqyEgiwnrCmhcvRToz/3g4IfU7JO6Ommha+EHrCfDp0ayu855k+FKEwZKgo51A3o2SBf3DF0uxDbYUJLZu1r1rEswqR0orIK9JjQ28Jv0xPSFpPySxNm5cVJ8JsYciobNIZwsyzT6JOhTCPWKdN7m1gkvsT2vqM/98QW6uJLz/w2x3ca1dg3rRjPytufCJWxzyHp0i4/GTou1Jc60SZDWjA0dZvT4vqhXwqV5c7TQv81RF2YnlKRjaJLFzyGgps3LUFUAqpgEA4LPTB0axZILZgyhjZTmWoKFaV1D/+aZpBLMJs8v0bBnKIylzD05zOjP4cVQdad1Ns4aV9Nj2UZ0NrJsCR+7w6htg3pIvllN3Cdc43/Tojn7D4eKiGN0gCksvEgYR/MwMh+rseCGnIdKv9nhBj+tOlkbH839KoQ5qfKpPgSJ2gSW6jGlwYW9rXNcD3TYJrxJ29nXIHY3yI0KfbAPrgWiT+V0knkemzLzOnGf3ccGeJ6oUdKdgd5kziSh2lwmTdfkhY0mmX+3gRuH2KEBDGhAXBWTBiVQYP4MuC3GRlDLN8Z4pldG16kc3QpU1JJZ3gTF2IOtyyhN4khfLQQfYQFsh/XDjGs+bThp32hokSFqA6Wr7vnOY9nlhme9T1D5KgQAyaH5zRYVsekfTU9lmVQHu+xIX6PEQBtMC2/rAquc56R+60Qk0Z9NkQjQdIkDXIflBU8S1dH+TuYAM5x09/ZWZ7zUaF/DpWxhVnxbRJbyPV4Lpr4MpKAZ1S32RQxFJrRJsTkYSHiX/ZsZ+ynxSj3Qfx5hncS5W/xG8Tf96IuRpaDlMubYoDahLzJfZg8nM/kNqVMi770AvK4TzmhEyqfDwWG6l85REwYwTUrJhhXhudSZrDNbq5rfvsqId47Tq/rKaFte8er9IC+ZEien+K5KC7OHPK4reTzfph2WhFLiM8bRn/uB71w2ZNYhZZIhqjRW0dvGVr1M6U5JA7yecqSWd+XcAPEUCL+rrLM32rKtHTK46X1uM3e0Wn5pQnTznEWfx9iu6ykl2nAkNNlVaypqGe+b9Iy3SUWjW81tlDN48uKA0a/jO+mUI39PJXq94em5e1lQvwZEcLxOfx3MaisvzHkMMj26WNanBhiBlvK1NRzQ9VnOechywyu6/uEllFXPz1EWUFsF+m5FlkpfTGkWTkAntGZ1sK/qfACbwwjw2Go6HwgVO1ZowCjIKsje+bYln1A7isn4rlHiNZJVLbsrwJ+j98Fejbz9TP0mtHTMul7hl7SW15CIZsV46rBo5I8a1+zjmUemqRTHu+8RmPZTMsv0+AcuaFxjgwr4hxp0a2D1t06GGJYDs0nRkwoww14VnrPA+nH8FJo0jLdBXimt8xDvNqlmoeSuvgSs+pjD5nHOf/fDhFfKiQZ30UrJ6RjGd++Q+zJ2wxzI28T+3nzNjEthztzjWXeJvb0YBNvJmLbTd6GjD/7ozdK5mfRclB2Dw3fZdnDYwDbnhaUK8TgpSHM44NDlNfU1xl5seiQW8ql/x5i23l7rkU2HiqLXBQpXl+Qr4NADFngho0J5XUELOOZP6YIL7/vChxTExY5b14vkn/zL9/BrH2h0lRRsLF/lvNv+d7PRXpI2c9u4PfzeKjQUmiWlN9zXJne/MvyjAXnyHPGUBdLmLSvZNqxEA+GMOZ++Ttj1CSdqnC85bOwu4UbVxNT0SS/1A1t5TzytSTVc2SofUJMy/dkThMxTuOZkAa5PWmUQ045bs4xt60eN+lWfQ9pit/BBCxC07juljK+/yu02/jmOVePnaG81fhWY8tM0MQ2lxHbuvVSk35rWazztS/EPv/OYckJsS/fQzpNdTGpiz1gKjnH3LYu/jQQEv9yvdSq459s0mtfiHk5zLIac7Qp7yFdx2tfqvFs+h7SOrX1HtJlv/aF+sMi7yHNdel1xYB+c7wME0mnAXGgkyZfA8N3NG6Xr3bht8v3kKbYx4NCi8bS177Mxte+SCfggl8mpdFJs9U1ln3OfWSRdLrtWMuCG9MqK0+lYepqXlwFq45rUsa3fO+kjCpw6zKkxn4ym2RIt4l1vYe076ziPaSbhoZ0NhrSBVl1i5OI7AUjlz2r9Ea3+fyoiIiIiEjraEhF1gO9MDwzxrPQDNHhFUeTngsUERERERGZm2UPX6VHjX2mujhUctnn3EeaphPPgPHcCMN7mz6j25RVDy3tQ15cBesasvvEEL+V8XXo6F5WPWTX2DfDIbv9xCG7zXDI7mwcsjsbh+xKJ6Ays21s4zl3kXUZp23DuLbPqg2pNEND2k80pM3QkM5GQzobDemCeJMXERERERGRVtCQioiIiIiISCtoSEVERERERKQVNKQiIiIiIiLSChpSEREREVk2vx+6ZsiJ4URkKosYUt6h+LEQs6vyL5/r4L2LTwj95fjvWTTZ77z7ZJ1nhXjVRu730FDJXUL5u6z3gJCIiIj0j+eFvh26R0gjtD6uH3ppiFmxqU+hG4S+Mf5bRGRpYBIxbfkOQv7lc2keMYEnhNIE8s7FWeZx1n4X2Se8NpQFY+rcUL4DkvdCVr+vns88sP22sY3n3EV8PclqMK7t42tfukFfXvuiId2Xdbz2hTrVF0Pl+3zfHbpiqC/42pfZ+NqX2fjalzWBwSsNWxpJlieYSQqmLJSamMdZ+11kn+wje1LT0Ob2GFEK0JeHsseUntH8Po3xvLDttrGN59xFNE6rwbi2j4a0G/ge0n6yDkPKyLXjQ30yoFU0pLPRkM5GQ7oGMHD0LtYZx7LXETCAmEbMyizz2HS/8+wTrhYq18nfmWQ4645jXjSk0hYap9VgXNtHQ9oN2jKkTwzlMNDnhz4a4rqkB+4KoeSmoW+GWA89JXT3UDmENPWKULkt3Dl0Zoh9fzx0wxDX/l1DnHtu+7oQjeWsx2fqDLcI0dBdXa8LBn7VhpR61jNCtw19OERciMmDQuV1y3o8U/qtEPF5ZahqYP80VJde7O+WoVWWxRrS2WhIZ6MhXQN1JjGXoaqJo8CmIJllHufZb9N91jHNcGJec0jwbp4h5di2jW085y6icVoNxrV9NKTdoC1Dyr3+b0Nci9zDrxVKk4rpK/MGpvTsEPclDCnfvTrEthjYaxSfy23TdLINRvXNoXNC/BbQA8jv5TBU6hNnhdhP/g7kel8K5bZts2pDSiyeE8JoZiyIA/G8ZyjLT8wmjQk3Cr0zROyeGirTj7oYppV8Rrq/I1S33irQkM5GQzobDemCzHOBM1PaT43+3A+W8/0irGq/VSjouJF8JsQNK8GcfjbEDY7f49/qxEciIiLSLkya87XQe0LfCR0RwmQm2UM6iR+G3hLC5FC3wPSgx4a+G3pv6AehD4WuG7p5aJEGqS+H2M82cNXQ74aoT74vRPyJIw389GhjzDGtpBW9nBhS0pD1fiFkg5+IrLzFqUvcYfwvLXjclJJPh34+RMEJFJgvCc3bAysiIiKrB+P5vdDPhW4WampquK/fN0Td5+QQppHZYelZ/ekQQ3Uxq9QHWIdZYjVM08HYE7s66ASgM4CZdt8WwqR+NSQisg/zGFIKEVok62D5ooXMqvZbQuvcI0MPCWFAq1BY8lzpk4efRi2jlx/9KSIiIj2HRmnqE9QDXhXCfJa9qdQ3aJCmXoQJRczYi0FN2AdGmB4+RlJNMqu5Hvtn2CnPl26jsWXUGT3YnDvDbg8P0SBw6/EyEZEh8xhSTNv3R3/uB8v5fhFWtd+EFtHXh14cOpUFU3hjiGc/REREZHNgmC89dswT8bDQP4WYjCiNUZNHhNjHlUKYrHxWtY5cj9+iB/ftoU19DQ0mn57POjD5OTyXXugPhIhdvvtdRGTIPIb06yEKkxyCUcJyvp8FLYoURIheS1jVfpM/CJ0RYtKi5P4hpiinEKXlMmH4Ds9+NP1dERERWS88t4jhowH5U6F5zM37Q0yOlAaU4b/ZKH6f0DJN42khRmVxfJs6/JfJn/4xVJcG2alA3Y7X8P3X0FtDZa8zPDeEwb/28JOIbB3zGFI4cfxvPo+Z/+byhF7JbGlk+GuaRFoIGRKDmCwgabLfSfuESftlGC6TFGE+KSxTx4bYBzek14RyZl2mLWdGuqcPP4mIiEhXOC5EAzR1BO7fHwzRA1cHPXF13CV0vdGfQ2h8Zt4ITNJvh6gPYBx5DQyTHu7GRDJ77x1D7INZeetMW99hTg6GJV85dPsQ58q/PFf6shA9qDQg0OnAdz8Zoi6XcaVu94shPmNcs0eV5dTTRERqoYDO4Rb8W32FSr6apSqWT+vJnLbfafuEuv3S81m3DcKo5ja5jN5SpiqnEFwU9rNtbOM5dxEqU3mDl+VhXNvH1750gy689oURT383/nvWe0inCXP4wFB5bR8Vyndk8nxpzrC76HtIU3W/tU5W/dqXhJFnGX9i8vBQXrekYb7C5QUhOgqIFevRkZCfSVN6vqF8J2mut8oY+tqX2fjal9n42hfpBBSc28Y2nnMX0TitBuPaPhrSbtAFQ1q+81OasS5D2nc0pLPRkM5GQ7ogFuwiIiIiIiLSChpSERERERERkQ3AIbvSFg4tXQ3GtX0cstsN2hqyy/OF+SwhctjufDhktxkO2Z2NQ3Zn45Bd6QQaUmkLjdNqMK7toyHtBm0ZUtkdGtJmaEhnoyGdjYZ0QbzJi4iIiIiISCtoSEVERERERKQVNKQiIiIiIiLSChpSERERERERaQUNqYiIiIiIiLSChlRERERERERaQUMqIiIiIiIiraAhFRERERERkVbokiF9UmhnrONDHxv//a7Q5UIiIiIiIiIiKwHTifnEhJ4bunooTeprQ32AY902tvGcu8gloQNGf8oSMa7tc3HI0Tztc1HowNGf0iMuDB08+lOmcH7okNGfMoHzQpce/SkT+HHoMqM/ZR66epN/cejrofeEvhO6TQiDKiIiIiIiIhtC11udvxH6fujnQjdngYiIiIiIiGwGDoMSERERERGRVtCQioiIiIiISCt03ZBeLXTF0JdCnwwdGmL2XeQzpSIiIiIiIj2mq4b0kSHM5x1CPxX6QIhJju4RuuVYPlMqIiIiIiIiS6F87cuzir/L95B2vYfU175IW/h6ktVgXNvH1750A1/70k987UszfO3LbHzty2x87csGUBpS3j/aRzSk0hYap9VgXNtHQ9oNNKT9REPaDA3pbDSks9GQLog3eREREREREWkFDamIiIiIiIhsPQzTZfhnqo/Ddh2yK23h0NLVYFzbxyG73cAhu/3EIbvNcMjubByyOxuH7C4IFS0NhYiIiIiIyO64bAjzLtIa9pBKW9iTtxqMa/vYQ9oN7CHtJ/aQNsMe0tnYQzobe0gXxJu8iIiIiIiItIKGVERERERERFpBQyoiIiIiIiKtoCEVERERERGRVuiCIT009PIQk+Ogj4V+OVQHy/l+1noiJeax9rlc6ITQv4eILf/ymeWyWojx40NfCBH714WcqGm9mAay6ZDHnxv6Vog8flboQaF56pk3DT0jdGboKaE+dZpUj33SBGCs96EQE+Z9PHTLUF1Z0GS9jDkTjnFPfXho2sRjzwndI9SFuF4tRHnI+ZFfqnpP6MqhkowJE919IlSNCfHgHInHd0LHhfoSD2mZq4fODdVlxruFSvjMBZcG4QGh8nMX4Li3ja6f86blsUl0eTZYbhJ/F3pX6AYsCGgkyGWXZ0FH6fssu+Tdb4fIx08McT30jb7PsksaUEnvcxqAs+z2k3XMsksZ/84QDS1XZEFw/9A3Q02N5V1Cp4XSpDw1tM7rfjez7HLsp4bKY6+7VljvG6E0UsSIz7caf05yvVw+ab1Xhc4J/UyIdUjre4fq4sY+nxc6aPhpMZY5yy7Hc0Gorm6GnhYqY8j6Xw9lDO4XqsbklaGzQ9cJEQ/2v8p41OEsuz3lSSEqpFROgX/5TGbEROSNO00F65e8NsT6FIZdgOPeNrp+zpuWxybRZeOE0ccU3Wz4aS9plu4+/NRN+mxIiTvHT/7tsumfRZ8N6V1DHP+7Q1dgQY/RkPaTdRjSJ4RoYEwzmrCcxphJvYB1YBQ45j4Z0qQ89uq1kj2C1e8wlcTuSsNPi6+Xn18fqposvntD6Nqh3dzPlmlI6Z38rVA1javGEzh+ep6rMcGAEhN6UqnDlevkNsSjmv+XFY86NKQL0uZNngo+GeheIVo0gH/5zM2bgo1MAw8M8Zku/JI3h+4Yut3wk8i+mMe6wQ1DdYU+rZvfD21jQ86qwey/OkR+poX4ByFZL5kG7w2RBv8ZEtk0uMcyNBIT8UMWFPxF6Lsh7p/Lrvj3DUZcYZwoD2goTN4aIj6IOnmu977QtPWou5QNAMT+KyHSo9qATsPAm0JfDXXhfsux06P8l6HyHOE3QpwLvesJMblKqBqTvwodGSImnDdmPfNZn+IhQZuGlJ6qU0LVAozPZBIqqlRYyUh3Dn0mlKYiYT3GidN1L1LFPNYNvhjiZvK4UFkpuXmIz58afpJlQX7muSJiS2uxZnT9kAb0AHCPZeiZZlQ2lauGSmNUQtmDKfj1UN9HCOwGyoM7hf45RB2jNEFfCzGc/z4hYpTr8QzupPXmqbvT48j6p4eq5q8tqHf9Q6h6PBjVI0IfCXG+nD+xI/9Mih31M0xs05h0MR4SzJOpl82nQ+8f/VnLB0K0uDHU7LosmMI1Q2RakRLzWDegVZMe6d8JMbyGeNN79PQQRp+biiwPWovp1eeGyzUg64dW+0wDG1xkk6Eni8bdaffInw1R7m9rLylxIQbTzv8aIXrzqIvMWo/9Zdx/PsT6db/BJEAPDv1hiCH3XQdDSi8nPZ886gBNY/ejUMYDbzMpHky09UehPsRjq2jTkE6CC/LGoROHn/ZCT1W1pyuH/HEB9/kZKVkv5rH1QkwZssizjFTSvxzCjNIrbWV9+dw39B8hJghBtCgjZo3OSaVktdDQUqYBLfGZBgxhF9kUshf0F0OUL9OMw7YzrY6BecJEwaz16Enl8wdDh4cwZLcNXS/0ohAjMtgXE0o9P8R2fYDGVPIT9YKyJxRouK6LyfdCxOT/hojHrUPVeHD+xOPJIep9bCMdo4uGlGf5eBA5W/ar4+RFdot5bP1wI3lkiImjfiqEMa3Ociy7h8aW24z+HPZY/GaICiKT69CowpT51cmlZLmQBgw7I+6ZBtxrGSpGxYlKE8PVRTYByvaTQzz3+OJQzhmAAeBZvf8e+pcQRqNqMraF7PmbZdYpO6iLNDX1PAZDb+KXQsT+0SEeU6IB7OgQxo56DnHnvvC5EN8xQVJOjtQVyC8MzS2H60LGrgkZD+oZLwk9NlTGg1ik2SUenw11NR5bR9cMKRcjs7HRe5Jkq5DIMjCPtQPP81JpoeeIVkpM6RtD1VmNZXdk4wq9ci8I5fOjDB19aIhneXkfZtMKj8xPpgExL9PgjBBpQMW9+jy1SJ+hvLlFiGGQnw9RyacnimGUVP4xGHkdbCPZkzfLkPMIEXWRWeslNAYwTwCz6v506GUhhroyNJVZajFa+ZkJGnlrAOUPPYhvGf/dFa4f4jj/OpTDdSFj1wTyG8/sEw/qGC8N5flT7/vT4jOTGjEDb1fjsXV0yZDSOkIBxkQQXJRNyBs/QwC3ubCTZpjH2oFGACrjDNmlhfKEEL10TNDwe+O/ZfV8MkRLOr13pImsH1rnMw2oBEl7UCnlOTwq/ynKJIyVjQXzw6SAh4WoVxI/eqTy+UZmiG1qsraNrGMw7Lk6JLWkXI8huZPiST2nOlT3MSH2zazHbMs7Y38hRENxV/L6tOG6kyAm9GxOiwnxqA7VpScZ81rGg7zqkPMW6ZIhpafk2aEcRpmQQTED0x6YrxtvL1LFPNYODJHmpsF09wlpkD129hYtj2m9/ZnPZbWYBiIjw88wdSa1q76uY9ug7oBpohFqUh2DXmQayikfZq03rS5SHarLfthfeY9lBl96A6nzdOHeyzHWDdeFjB2NqIvEpDpUl31Uz5t4UBepxknWSFcMKRmG1vuqUQAyGb0rdZPK3CFEtzxDEUSmYR5rD1pi68jZd2V5UKFh9miej5nUC0qFB2Mkq4E04DnRnGykDtOgfejR45UlVEBTDHv8RKhpD43UQ6WfkUgHhng8ZtsfiaGO8Y7Qz4SYkKg0PfQM/pcQvcj01jVZb5K5pwEAs3VSqBz22nUmDdcFYkcP5qSYcM2Ws/KW9DUeW0kXDClGAXhJbglDCZ4XomDjWTMoJ4JgObN0UqGlYisyCfNYu/D+MEw9N4Y6/ilkBXB58CwMjSvViXNobGE5N2fN0GqhASvToKxAmQay6XDfxDTxKAaGQIM/guGhGEleeZZlArHivaNlL3KuR/ymrVeF4auMRmKuhtJ8YeiqvY4MTf1uiJFfXUibWcN1iQnnVI0dvap/H6qLybR4VM+beDArejVOskUwhJLEn6RywhNm5GTmLEwEGfFZIZ73IIN2BY552+j6OW9aHpsEhXFZ8e0S9NR9NEQsme0VMr68BmNSL1IX6HJcp3F86NuhjDd5mnfAMqlF386HykSXHi9pSqYB5Qox73MaABPW0OMl/eLC0MGjP1cKZTozSvNc7sdDNwpV8znr0APIdfHwUN11/bAQeY0JZ3hmcl2cHzpk9OfCcOzEe9KxY9AZHspr52icemaIeDEBURkr1vtiaNZ6JfRI3yNUF1N6Hxm5wQRIHFfO6TDvJD7nhS49+nNpkCc4nteFpuXTjMlNQk1iMisemE8mQNpNPOr4cegyoz+lLzwgVGcQUnVGgG1YzvdUZLnBdwmOa9vo8jlvYh6bRNeNEzcdJjMqY89nlneZvhpSOCpExS/jfUyoj+fSV0MKm5IGoCHtJ6s2pJThDKmkrMRsPSiEYaiDXqtcl8m9rh3K6wGTwPPXeY9I3Su0jut/N4Z0nmO/fyjXxbhjOuvKhKbrAWaN0V7MLjsJjpHXfhH7RV9zsgpDmmaZd5XPSmdm6ScmnAM975jTupg0jQePVnB/WeZrXzSk0gkoOLaNbTznLtJn49RljGv79NmQbhIa0n6yrh7SeaGHqyuT6sAyekg3nVUY0k1DQ7og3uRFREREZF1krxiyUVtENKQiIiIisnIY3svrvugZ/dMQI1BERGTJOGRX2sKhpavBuLaPQ3a7gUN2+0lXh+x2DYfszsYhu7NxyO6CeJMXERERERGRVtCQioiIiIiISCtoSEVERERERKQVNKQiIiIiIiLSChpSERERERERaQUNqYiIiIiIiLSChlRERERERERaQUMqIiIiIiIiraAhFRERERERkVbQkIqIiIiIiEgraEhFRERERESkFTSkIiIiIiIi0goaUhEREREREWkFDamIiIiIiIi0goZUREREREREWuGA0M7oTxEREREREVmQy4bOG/0p0g7baO5t0OgGl4RoYJLlYlzb5+KQo3na56LQgaM/pUdcGDp49KdM4fzQIaM/ZQKYrEuP/pQJ/Dh0mdGfMg/e5EVERERERKQVNKQiIiIiIiLSChpSERERERERaQUNqYiIiIiIiLRCVwzpL4d+P/TF0JNYUMPlQieE/j3ERDr8y2eWbytN4iYjFsljrPuAkOyeQ0MvDxFX9LHQzUKyOq4eOieUMUfkbeO+HihPjg99O5Sxf37o8iHpHk8InR261vCTzANlDfdLJoEry5vUu0NXCk3j+qEPh3IfHw/dKNSXSeWuFvpCaFIM3hMqY0D58NzQt0J8f1boQaFZ9fLcjknGKFMeHpo22dhzQvcItVHfJ00/GCrT9CahWWnKOT429PkQ274hNG1iLtbnPL8ZYv3vhE4MVfNcrkfsWOe4UFdjJy1wt9AZIQozMmydWSATvWssKrbAv7mM77sAx78umsRtHazznBdlnjz22vHfgBmlwO+D2acQ7uqNu84Ype4e6jJdjussyPdZEUi9LtS38+njLLuUIX8boky5AQsC7ll/F2LZFVjQMzZ5lt2bhqjMnhvaNEO6jll27xoif5RlTamnhqZdw8T/G6Hqdl8KXTu0jjJrt7Ps3iVErKvnkCIGef1QPrwjRHmcpun+IWJQrlfHq0LcT38mxDb85r1DdfHlmJ4XOmj4affMM8suafr1UPUeRJpy7JPSNLej7vXk0DVD09KfWFK/o1y9cYh1McLEl2VXDiWvDNHodJ0QsbsgtOzYOcvuBkDlicxaV/nnOzInvVwlfGY533cBjn/dTIvbOmjjnBdlWqxYRuGVZjRheV3e6xpdNk4Z22rFnLSgAniNUFfpqyElH78s1OXYNqWPhpQKOj2jNx9+2gvlCD0iNMT0LV9tsiGl4kk+05AuBj12vxWqXqdcBxj9W4Ym5XfKqpeEyu3L3tJ7hdZx/e/WkE6KAcYGo1nG4PEhGqyqPXgsJ163CtXFK3th07Tm59eHqsaJ7+hZXKahb2pISdMXhx4YKtM0e0unmUBMIr3JpZGcBttgYKsxS2Obv0U8zgyVseMzsateH7uJnYZ0QdZxkS+DG47/rcJF/v3RnyILQw/eI0NfDf2QBQVvDJHH7jD8JPPCjYn4UqlgSBLQQslNApN6xRCFvyyX24WoOHBDlvXjPas/YJqodFIB7VMDa1egfH976C9CmI2S+4R+ECLfT4J77iNCfx7K7ekBZFkOZ+063MOmxYBzxGgC6zJUlJhU6xts/90Q5Xdd/ZxtuWcmbP+VEGlQbUxnCPqbQtRr1h1Djos6FfWnMk0fFSIOdceDgaT39x9CxIw4NIGG7jrTSHy/F8rfytjlul2N3dbSF0PKUMufCtF6VJKtz58c/yuyCNVCvoSb6ZdDdw5VCy2ZDb2hp4SqN14+U9hTOZ9WWZHFuG/od0IfDVHhlvXCPesqoceFysoSz+/y+VMhKzrtQ2WU5/ZeEKoaCWkGjV6YiGp+JrZHhD4U+lpokfz+3tD7Ql1PG+5hdTGgblGNAcvoGa0zUWmSfi20m2fN6TWkfn96qGuxq0tT6lZ/HKKX9/dCGMmm0NBNWcszp2UvMWUtMfh0aJ681+XYbTR9MaRkXh6Kp4KVwyoZ+kTGpeJlL4DsBm4mGCOeVZhkOq8bcjKS+eFm8P7Rn7V8IOT1u1woG7PXh2Fip4aYRCqHTMvq+fsQ96wHh7hn8cxo3rN4donGGGmfJ4bomcMsyHK5aoiG3reGFjGjPGLDpGD/OfzUT9J8/lUozU323PE4xaT6xs+GKDOqpjXrKj8f4ju2Z91yPXoaKXf+MMQw+y7BfYmJI6ujRG4bumPonaF5DST1C8pahkuzPUN9icHTQsThX0Psr4wd3mdS7Gig+qNQ12Ina2TWs5BkHm7srMMzfX85XtYlFil0d4vPkDZnUqwyb9U9K5rf8WwRLb5dhZtd9ebVZYglvXddn/G1b3Et4Zkdhh7lLK9df153En18hhQoO3hOjDxE2cIQsD43am3aM6RUjjE8mbdeHWJYoc+QLoectXje5/AwBTw/SiPaOmfZ3e0zpHUwqo8YlJP4UC4w4Q7lcvXZ2vwuJy2qO/dpkxqx/Z+FbhFaRdzmmdSohDSll5g0rZtll8mGGJ7NM6c0oFLmc8/6RKjprLxMbMR2zJ775lDdM6jTJjViHwzbn/a8cxN8hnQDaGKsGP5HpYr1uMF37ZUcHNe60ZA2Z1qs8jsKTPIZUEA9K8Ty7JnvKn0zTqQBMxp3/Zj7bEgT8m1OIuUsu+uFsoQKELHnnkUrfl/z0yYZUq6Jl4YYFZNoSJcH8aW3ivKmaZ5hG8wYZS7XS14zuzUITVm2Ic3zIQbVCYcYFkq68BqUnBmW9Z8Z4jqrviKmhPUmvfYFA8y9NT/fJvS5EDHFyE7aZ1PmNaQcaxrFTFMMYzkBEb3ITC7EuTCrbj4+dacQo6dYPmmSpxIaYPO1O/wGvaPVvMfxTHrtS13sPhuaN3Ya0g1glrHixk7GpgeLdTJzT1q/DTiedaMhbc6sWJG3MKSsg3hvJq28/I156jJ9Mk70jjJ5Q5d7nJM+xXUaxJrKdh97SftqSLln8RwSowAYGkpeoiyh0tXHPLVJhpRyvTrTsYZ0edAjxhDJe4bmzeuYBnqvcvKbJu8wXQbLNqQZg0mzBGevYZYL9N5RTnCd1c2aOwv2xyRCGSs+Y+iYVRaTl69GaTp7bR2L9pBmmhIPzrecRTePs26225x1d9Z7SDGjTCpF4wXXNnmemDJst0mZxTHQs1weE8P42X7e2GlIN4BpZoHKFBWp8jvMAy0nqDrMsi04/nWjIW3OIrHCiLIN23aZvhgnbkyY0a5cs7PYFEMKVHYYJtb1YdJV+mhIuWfRM1qaT/I8w9K4Z1VfB9MHNsWQUtksh+omGtLlUQ7XXRTSCQND3W8d7yJdtiGtG647C3riKO/mfdUN99XqUF32Vf4+xzPtlTJNWNSQJmk+SdM8rlw26fUr9J6yPsNs64471ynf35r7bNK7SuyqQ3XLob0sY3I68uKvhGali4Z0Qfpyk2dcOa0UtKokPPj8kFDd7Lsiy4AKJM8Z0ULLxFqye2gMYMgM16+sF2Y35KXk3FhltTA0l54KYp6NduT5h4ZoZa/Ovivr4/YhDFM5jBBRn7he6P+EqABvmjFdF1TwGW7Jc6C7mSzqMyFGGOT10yeqMWhyDpgoegSpa8w7s/DRIWbuzgmB+H2Go5dlDLPRUvZUl6+TTNPy3LgfTZpVN2cdnhY/Ht3jvMqY8TtHhZgYqjr7bhViR9xy5vO62GFOM3ayIvpiSH9x/G+VnH1XZNlQKPGydHhKqPraEpkfCn5e0aQZbQdupsxYyauMZLVMumfl7Lt9rGRvCrzihZ4UKpylXhPK3jiM6b+FZH4YPvlLIWbXncdU1fHPIV67RpnVp2uGGGAwy9l1p0F949mhfO1JdRbaaWBiKdtPCtHI0nWqaYoh/WDo1iEeJymNYIIp5d5Vlwdy1twqOfvutPj3LXYbTV8M6T+F6Amd1DrB9yLLgpvD34S4ofyPkAZq92BGgRn0SnjODuNPzGV1EF8meeCZGA3p6invWXUVLCplIpsIPdCUMbt91y5l1q+HXhjq26tfbhdqGgPO8y0hhvEzIouJjprGjeGqjCA8OVQaqnzPd7kfXvv13VB1+TrJNP2TUGm6Me4Mj833NCesz6tZXhSaZNKZeGhazy9lbZ0pnSd21FMydrIFUGElA/DMHpmwhOdxmGyG8eC0aADrMAMqy7syOUobF/m0uK2Dtgq2RZgVK5Yx/IN8Vs622wcocOsK4y7AMF3iPknzPNO7broc1zrIw8yoS/7N946Sj18WIm/36VwSKgt9aTxNuCd9JERZwvPnxJ20+X9CvO5oUuNql9mkSY3q8BnS3UMenza7Lt/nK0+YHZbrmt7EL4Yos/IZSNZjJlmewV7Xtb+sZ0jzHOtm1y1hvZzop5xtdx54/OUeoboY5XOUbUxqlDPecl75bCbny/GSpnV5g+94xpWJsDJfZBzJv2zPOZB3ytlxMZb0sLI8t2VdZiymDJ70DO+s2Dmp0RaSkxNVK6nVSWTIYLxQN79nGz6zvCtwXOuiadxWzTrPeVFmxYo8RGHDMm6MVNy7lK+a0FXjRCw5tmrsU6RLlyfZ6ZshBfI1N+eM8StCaU77SB8NKVCGMHlO5n/y+vNDfX0XqYa0n6zTkFKRx2BNml0X84Bh5ZrgeXaGR3OdvCTEdZ5lFkZkVe/SnMSyDGnGYNLERJwv58f58lzng0I86zgvdM4wumia6eVYcibfdb72hXN8cYgyI9OUdJ/1Ch+esSd2HG/1tSzkHYwhcSPvlJMc8XsYzPw9tj0xNOl8m8YOo8vv+doX6R1cCNvGNp5zF+mjceoDxrV9+mpIN41NN6SbShuz7DaBHqxJwyzbYNmz7G4iu51ld1k8I0TDURfvzRrSBfEmLyIiIiLrgt4nhpMiG7VlHrIH2rwjMgV7SKUt7MlbDca1fewh7Qb2kPaTLvWQMrSSYZlM3tO1ctUe0tm02UNK3uHVTOSdLt8P7CGVTqAhlbbQOK0G49o+GtJuoCHtJ10dsts1NKSz6cqQ3S6jIV0Qb/IiIiIiIiLSChpSERERERERaQUNqYiIiIiIiLSChlRERERERERaQUMqIiIiIiIiraAhFRERERERkVbQkIqIiIiIiEgraEhFRERERESkFTSkIiIiIiIi0goaUhEREREREWkFDamIiIiIiIi0goZUREREREREWkFDKiIiIiIiIq2gIRUREREREZFWOCC0M/pTREREZCIHhc4PHTj8JH3hkNCPQgcPP4nIKrls6LzRnyLtsI3m3gaNbnBJiAYmWS7GtX0uDjmap30uCmlE+8eFIY3obGhowbjLZDBZlx79KRP4cegyoz9lHrzJi4iIiIiISCtoSEVERERERKQVNKQiIiIiIiLSChpSERERERERaQUNqYiIiIiIiLRCVwzpL4d+P/TF0JNYUOHqoXNDzOhap3eFLhcSmYR5rF0ODX00lPH8WOgGIVk95NvHh74QIvavCzlz8GqhPDk7lPm9qneHrhCSdrlp6Jkhro0nh2ykXxzKmeeGvhUij/976AWhK4aacP3Qh0PMbM72Hw/dKNTVsqp6vmeFHhSalYcoi1n3Z0JNz418+ozQmaGnhqqzXeexMBM2cX94aNqM2M8J3SPUlfx+tRDnlmmPvhO6VShjRP54SYhz5PtPhG4ZahpDYsR5fzPE75AGDw45c7js4W6hM0IYBTJZnVlgncykdarbpg04lm2jD+e8SXlsEl1+PQmNAd8OVWNKA8A1Ql2m7699ydhTSXliCKPUN/r42pe7hjjuap5PYX76lq827bUvpNFpIe4LXOdPCW2iIV3Ha1+o7L8zRMNtmkgMRC67UmgaGK5vhKrXyZdC1w6t41qZ57UvnO87QjTupeG+fwizU2cYkzxP7n1NDeldQqeGaDQhn9bt/1UhGsDYJ8dBmt87VJef2d/zQrxTeF5W9doXjumCUJn2bwhlvq0zrKlJ51lCelEHJL0yL94vRFo8LbTMcs3XvmwAaQjqKv4nhB4w+nMf2IaKFpWuLsDxbxt9OudNyGOT6Kpx4kbw8lAZ27K39O4s6DB9NqTkXY6fCuHlWdBT+mhIjw+R56t5BxNEA8HNh5/6xaa+h5Q04dw0pItDDDFj1R6rNGD3DE2KLfcIer5+K5TrlL2l9wqtI13mMaT0cv5tqGq0WV4XhyR7MTHa8/SQAqaNtKwaUswaZjWX5+fXh6qmk+8weoua/FUYUtL/xaFpx5TxvnGIdcgfNAhwbyCW1wlNO5/c/srDT3thOfnzV0KLxKMODemC9KHwpUX/baG/GH7aF1o4vh8iQ4ksinlsdfwwdGyojC0tuceFMPqyGmhAeXXoPSFakH8QkvVAeXJK6C9D1QY7yxPZRHj8oq5Cjzkjv0+De8QjQn8ewoDCOSGW5XDYLoGp49i4hjn2Eu5z3w3dLlStX2MoidGfhfI8lwHHUw6L5pi+EqIcwuyVPCH0ptBXQ12J621Dlw0Rz7pj4hw4R3p+6SVlHfLHfUOYTBpbrxqaBNsyhJm8OCm9jgz1wQ9tNH1IgK+H3j/6cx+42G4T+kCIdUQWxTzWDpil943+lCXCDZyWeCo/tJprRtdLlifVyhXlyRGhD4W+xgKRDYHn8a4SemyorFfeLEQ59KnQIgbovSHuEcs0cLslDWCdAU8z+OuhclQK2/B86UkhevXaAENM2pwe6lI87xP67RA94nXPtdIbyjH/5/DTXog1xvp7IczmJKqGvSTT69dCPtPfMn1uEchM9ubhJ5HlYx5bHdx4nh3SLC0fWufvGOIm/mkWSCewPJFN5e9DTNSF6aLXinzOcF2ez3tg6N9C8xpSHjlg6HvViLQNPXn0+jL/QbUHMvnZEAYnTSvP7zNigoaoRYz5NPJ4fiHE73FM/H5pmEkLJvD5wxBDhrsCx5VGmccYGKnGhIc3CeXxfyZEA98kE50NfJPiukh6SQv02ZDeIUQm++Twk8jyMY8tH4aS8vwozxz9iAWydBjK9B8hJmxB3KiRMxu3y+1DVK4X7S0S6Sr0NNHT9Xch8jmT9vzPEHMEMBvqPPkdk5K9ZV28R3CuXw79Yoj5EGaZmByqS1m8ip5JDNcHQ7cOYboYAnu90ItClDeYMJ6Pfn6I+kyXwGwycoQ48jwnQ7TpVWcSp1nP2NLAxzOlnOc0k529oKTXpKHlIvswbcKZKlxgTNTx2uGn7rCNlYw+nfMm5LFJcKPrckFLPKmsEP8Uz5By8+kyXY9rFW7uPF+Ts+rmsDEqRTnbbtdjXqWPkxpVIf/Tc0R50tcKkZMa9ZN1TGqUMLwyZy2mrGnyGpSEa4SJati2vEfM82qP3TDPpEaUp8SVV9PkRDscP68QIi/xOAoTHrGMCZuuFcpzYEZcyuhlTWoE/M6k175g9Kjz5GceQ/pciDhzLLNmQC5Z1Sy7CefBbLiU+eUsu3VwXq8JNcnbxI5ZfGkcyd7XTC9iSnpVJzxaFCc12gDmMQv0snDRsU2X4Pi3jT6d8ybksUn0xThxE2D20XwNTNdngO2bISXfEts640Ne5nz69h7STTCkpAut//QY9Sn2JRrSfrIuQ4oZpWfrFiEaw4gpZTwGap64co/IV6iwPUOB5zFNizKPIQV6chkumgb6laE875zhFtPENV+e/yoM6SQ4xjeGMn585hl39sGwaswf9+CmZmzVhhTo+WTyInrZJ82eyzrzzhbMudOTzP2E9CIdSC9iOsv8zoOGdEH6Wvg6lFJWjXlsNTB8hpntmEQAw3/dUJ9fSdInyMtMkc/EOvSkyvpwuK5sMpQnDEnlWVLyOMNDMaaYSswPzwc2NQ7cI5gJlomB2J7n+7hHdK0hh+Gmh4eoR3NsR4f+2/jvt4YYInrNUFuTCGHsq0N1HxPKezDlEe+J5dnTJkOP1wVDkF8W4vjrZs9lOc8Wnxia59lk0ot7H2aecz0qlL2lpFdbk03JmD4aUjLjnUPOfCqrwjy2ephshwqMLJecwKEOJpDi2SdZL5QndwrROu/surKJMOqFXjZmxE2DgAGg0k/vXHX23SawPWauLw049MDR204MEK8S4TUr2VOceliIZzz/JUQv4Lw9pU3BINM4wL2W36Uc4hnT8reYHZl0wzh3xZAC8SM23M+qPC70ghANrLvJG6QXvc40onRtJuetpI+GlJYcMpIzFcqqMI+th38OYZCcaXd50IBCQwrPCU3qBTXm6yXLk7cMP4lsHjnDa5WcfXdR41DeI3ZjPlYNZo9Z4+l9e3qIRkFME8N2iUupPw3lcFSM6b+Gln1uGC1MZpuvmdkNGGfSvJruDw39UyhN9qKQXn8cYpguk2/x6hhpmT4aUodSyqoxj62e7DVi2I3maLlgfBgKzTC5Eoa9sZxKijFfHw7XlU0H40hPG0aiDkzEvHmfewTDdl8Y4vrpKhwnZS7lLUZw3lmFlw3PV/KqnZNDpRllqG719SjMOvvdEO/z7ErZRDyZDOsZodIoYkYx/NUh0Dy7TGNA0+eM2T+dDQwpZ14FZp+3XJZ9YHgBmYLJOMgwdbC8yzOfbmOm7tM5b0IemwQFdF0LddvQO8QEDhT6ObsrMT4h1GRyqbbpalxnwTM2TG7EEDIgHZjluG6yo67T50mNyOt9n1032dRJjRhWSh5jsq9NfDn+OiY1YjQGr2qhzMmJu8j7vx/iNV85+QzLmEmX9ZgJlus6Z+blHoFJyPWYNfbJoXVd+/NOasQx5uRL5Wy7s6ib1KguLlUY6ktaMmHSNPP1nBCvzKnbByM1ujKpEefM75fvHSUvMCsxhro8fiaH4typv9WJ991SNuU+ieNx42VJphfDgEmv8l2ny8RJjXpMzmZazWB1s5t2feZTjnvb6MM5b1Iem0RXjRM3gZeHyrhzwyDOfaCvhhSoaHNjJubk6WNCfTyXPhtS8nnfZ9dNNs2QUjnPmVxL3TPU97QqWYchBcp6TCTXa5Y5DFvF+CT03jGRDuUqE6xhVNkOE5LbIcxZmtN10dSQcrwcH8fLM5j05s3TkFFnSIlL7pO4lN+liczYpO4VqpaL9NA+L8RQ4Umwv5wduO3XvnC8GESOhXPieG4UKtMdE8krW6rnn/pO6FYhtiGO1C8yjgyLJr1yGen14NAqG540pNIJuDi2jW085y7SZ+PUZYxr+1CR6Ksh3SQ2tYd001mXIZ0X3gHZpcl05u0hXRVdi0vJOl77siwY8lu+/3VdaEgXxJu8iIiIiKyL7PXLnj8ZYVyWA3Gk59U4ytZiD6m0hT15q8G4to89pN3AHtJ+0qUeUoZPMjkNz7Z3rVxts4e0jEuXy7qu95ASx4eE2oyjPaTSCTSk0hYap9VgXNtHQ9oNNKT9pKtDdrtGV4bsdpk+DdltCw3pgniTFxERERERkVbQkIqIiIiIiEgraEhFRERERESkFTSkIiIiIiIi0goaUhEREREREWkFDamIiIiIiIi0goZUREREREREWkFDKiIiIiIiIq2gIRUREREREZFW0JCKiIiIiIhIK2hIRUREREREpBU0pCIiIiIiItIKGlIRERERERFpBQ2piIiIiIiItIKGVERERERERFpBQyoiIiIiIiKtoCEVERERERGRVtCQioiIiIiISCtoSEVERERERKQVNKQiIiIiIiLSChpSERERERHpIpcLPSd0Ueg7oeNCB4Ymwbr3COlxZGvZGf+7TWzjOXeRS0IHjP6UJWJc2+fikBWL9qEyOK0SKN3kwtDBoz9lCueHDhn9KRM4L3Tp0Z9r5ZWhs0PXCd0/dEHo3qG6+8JdQs8LHTT8tH5+HLrM6E+R9tCQSltonFaDcW0fDWk30JD2Ew1pMzSks2nDkF4tdGboqSHKn/z8+lA1X/PdG0LXDrV139aQLog3eRERERER6RqYzCuN/hzyw9BXQlcPMZS35AmhN4W+GrKzpGdoSEVEREREpK8wVBdPc3qIkU3SMzSkIiIiIiLSNb4R+l7oF0J4FnpFfzZUDsm9aehBoT8K8WiByNbjM6TSFj7ruBqMa/v4DGk38BnSfuIzpM3wGdLZdHFSIwwqz43eMtSFe7XPkEon0JBKW2icVoNxbR8NaTfQkPYTDWkzNKSzacuQTnvty+NDTwrl59uEPhvi3v2qUPn86TrQkEon0JBKW2icVoNxbR8NaTfQkPYTDWkzNKSzacuQToKhum8MXXn4afT566Gnha4YOiP0rlB+vw40pNIJNKTSFhqn1WBc20dD2g00pP1EQ9oMDelsumRIc6juLUJ5jy6H9rKM3lOeQf2V8ed1oCFdEG/yIiIiIiLSF44OfXosOkYwqNcMlcbzrNBVQtcI2bDccTSkIiIiIiLSB3jFC+bzpBAjaGQD0JCKiIiIiEjXuVrogaGTQ6UZ/WHoq6HyMbIbhP4j9LWQj5d1HA2piIiIiIh0nSeE3hSqmk94UYihuw8IXSH06yFm3GXoroZUtoptzPBe5N3AyXdWg3FtHyc16gZOatRPnNSoGU5qNJu2JzViqO7zQgcNP9XDTLsfCnHf8LUvsrVoSKUtNE6rwbi2j4a0G2hI+4mGtBka0tl07bUvXURDuiDe5EVERERERKQVNKQiIiIiIiLSChpSERERERERaQUNqYiIiIiIiLSChlRERERERERaQUMqIiIiIiIiraAhFRERERERkVbQkIqIiIiIiEgraEhFRERERESkFTSkIiIiIiIi0goaUhEREREREWkFDamIiIiIiIi0goZUREREREREWkFDKiIiIiIiIq2gIRUREREREZFW0JCKiIiIiIhIK2hIRUREREREpBUOCO2M/hQREREREZEFuWzovNGfIu2wjebeBo1ucEmIBiZZLsa1fS4OOZqnfS4KHTj6U3rEhaGDR3/KFM4PHTL6UyaAybr06E+ZwI9Dlxn9KfPgTV5ERERERERaQUMqIiIiIiIiraAhFRERERERkVbQkIqIiIiIiEgraEhFRERERESkFbpiSH859PuhL4aexIIZXC70hBDrM8vra0PbyLxx22ZmxerqoXND5Kc6vStEvpPFODT00VDG82OhG4RkPTwxdE7oGsNPsmooT84OlWVIqXeHrhCS9rh+6CMhZtImTT4eumHIWbXnh/zOvTVjWRX5/UqhpnCvfVzozBD7fH2oSzM8c3zPDX0rxPn9e+gFoSuGqpDPXhJitnDWJZ/dMrRIPnt86KzQz4TK7fN4mAmbY3l4aFq8nhO6R2jdHmDS8V8tlGld5pvUe0JXDk3jpqFnhD4femqo7vyJE+dOnL4TOi7UxThJS9wtdEYozeUsY4Wx4IJDmFIyclfg+NfFvHFbFes850VpEivW4btJ6rrh7/LrSbhmvx2qxpQGgK4bpC7HtSkZ/z7Eu44+vvblrqGsgNbpyaG+5atNeu0LlddvhqrpwjVyrdAmsY7XvpDfyR/VeKYwCE2vYdLmGyHqeFwnlFnruFaavvYFU/OOEI3UNwpxbJjOXFYab+qnXwjVGa17heYp14jL10Pk0aqhe1WIBjCW3z9Emt87VLf/u4SeFzpo+Gk+dvPal2nHzzFdEKrGKPW00LSyh+1PDWWsJ63/yhBxuk6IOPGby46Tr33ZANIQTKv45zpd7a3i2NZNk7itkjbOeVGmxeqE0ANGf+4D23BjpFLfZbpqnLhOXx4qY1v2lt6dBR1mEwzp8SHOQ0O6Pog5eb6ad6i40zhw8+GnfrEphpQy6aWh3wpl+pS9pfcM9f2aL1mHIaV3jnhWr1PyO8a/aY8gJoDjnbdHdRk0NaQcI4a5ek5ppEujSY/g34ZuHGLdNK6UaV8KVY3ZNLJnr7pdmt7sFczP9CpXzRTfvSF07VDT3y3ZjSGddPzAdw8MVfMPscbE3irU5HhZH5NZZ0g5d3phyzjxmThVr4/dxElDuiB9usljCF4ToqDigv9hSGQZMNzobaG/GH7al/uFvh/iRiPzw3V6bKiMLS2UDJXB6MtqoUGFGyo3XVkPlCenhP4yVG2wszxpH8okyp8/D2X6MJydZTmSQ5pDfn97iDIeQ19yn9APQk3yO4buT0PvD7Hd90JdhEdN6kwK58gxZ/6h4YPYcM1jfFhOPrtv6O9Clw9dNdQEjBb19T8LVWOMeSqHCpO/vxLit6sdN4wqfFPoq6F15vM8fkweZryE46d3sy7//EaI86FRY7dknDLtuhinraYvhpTMQtc5PCVERhJZFrTAcROsQkF1m9AHQqwjy4XnQt43+lNWAPn3QSF6/72pro8sT6oxJz2OCH0o9DUWSOfIMsnrpTnk938Izcrv02JKHe/ZIXqunh6i0aar8AzkVUKPDZW9cDcLUaf+dIhzpTf0tNB/hkqov2J0OMcmRgsjRe/hyaGqmZuHNIWnh6rGb5XMOn6MPPmnzmiTfxi5MCv/LJO24rT19MWQ3i50xxAXNxe7yDrIFrU3Dz/JMmGiACogtJ7LamBoOi3qmp9uYHnSbXh8gIZvy6TlQO8f+f2toVlm4rYh6ngMZ/1UaF3mYxFobGKkHiaL4bgMLaZ3FyPNsv8T4vg/E6prmEo+GGpitJiQblpvHYYOc/sLIXr/MPc/O/474fgeHPrDEMNm10nZ2zgPlJfE9q9CuzHiScbp50N4n0lxohH3j0LrjtPW0xdDypAHZsTCkDI5DRclYqZOnkcTWQV3CFGAfXL4SZYBQ+95fpRni37EAlkJOVSXMlO6we1D9JZ0vcK9bVAJpRcGQ2qZtDzI75j7JvmdYazfDdErxXB3eqbYhhlpc+KgrkAPZw67PTLEMFxmd6WR9ROhWeeK0eKZ0heFZhkteus492m9dRgtzO2tQ8wRgLm/Xoj9U95gvBhZ+PzQunued9PbSEdU0/zThGlxIi7EiUm0Tgx1dbj4RtMHQ5rDJuGaIcwpFygV2p8LfTjU9QlnpH9QON055HDd5UA8uYFzc2GCAiaEYCgXw5xkuRBrKtcO1e0OpMmdQtkrIu1DmtDDRZn0KyHKJNKHCae6ZID6SOZ36mezegFzaCb1Uep4OTkS918mv+EefItQ10zpo0OYUYbvYr6pkzapUzPZGcN+c2jvJLIcPyk0y7jyipy/DjFh0ItDHFsa+6ND5PH8PerTnwvxHbPzrmryKI6fhtFFhhqz7a+Hlj1cl0mm6HFlgj9excOw6zJOxCgNMHH6bGjVcZIOMmkGVMwmk5/UvWs0t+nKe0iXddHMw6S4rYs2znlR5olV5ju26QMUmn2oRHGj4Yack4cwYzaTO3SVvsS1hCFe1XzLhHDOstselCe8s5AKZl/NzqbMsluFMuk3Q/lOSYZjlpPE9J11zLJbhV5neqSazFic69a9a5QeNo5/He8hbTrLLvB8KBPxYJQZksq1Qd6Z9P7LBPPNYxS8WmhWXDBPlBdl2YcxwgQ3nZ2X2L4xlGaKzzSwc5zkcUYccg+e9Y7PZJ5Zdicdf76eZtrx53FOeiXLJMgvk2bZnQa/R7pkHPiMEWY/88bJWXYXpO83eYZS0iJESwY9qSLLwuG6q4GWZWbT+7UQhv+6oS4b0r6B8cF0OlS3Wzhct7tQJjEjMmUSppTnyiyTdsc8w3WnwfbU8Q4PUa51oTEHU0n5+vchetReEMKYMkERRo9RP3XHScMHo1ZYf9bsrRgieot3M7EOv1cdqvuYUN6DKY/eGeLZUx59W2ZsOX7SCyO3yPEve7juNIhTdaguPcwM38848Wwzz54yw3LffVNn6UNg80HkOsiwXx79KbI0KKAcrrtauJFrmpYPFUF6SKkEcCNP/W6IRxyoCPW1p7SvUJ44XLf7MAkNBmDVFeBNJ/N7DtedRdbx6uKOeaKO16U0YYQPPY7Mxpxmi7zzsBC9adXZdxN6DDGHNHLPOh8MWdnzmuI3eO7xX0KU49N6GqtDdUmXqqln6DC9fpjfZRrSPH56t6vHT+/ytOPnOFcxXHcS1aG6/H41HvTqZpxkRfTBkGIIMAbTekEpsDCnIsuA1kJa+JwNc7X8c8hrd7lQ4aFc52Zaisca6GnghkqFRmO0PrI8ecvwk3SZfwpZJu0ODMcvhZhdt0nvWE42M60XlPdFkiarNidNyNlsq+Tsu3XHiBH7x1Caw1nQW3dQqCzDEe9pxchdJ0Q5/q+huv0xdJWyvsnzp6uA42eYeN3xM+R42vGTfygveSZ21cfedpykoC9dzxgDWveZbKCEYTUM+SPz05Imsgwcrrt6shWda9fKn2wyDtftB1kmvTBEesliLDJcl8YaTEp1QinShDpel9KEhlQmMqr2oiV8X543ZpS6NiOCSoOO8XpOaNnPKzOkuO69n9SRqz2ODEFlduNZQ4jXybqG606LUzUeNCpmnGRFdMmQkjngF0MUQiU8PE7LPxNz0KIBZBAedKf3lO+3lWlxk31pEiuWO1x3eXCd0iLKK5pyRl1i/AchnsvY5mtXNh/yusN1uwVGgKGKlElpgEinZ4WYdZcyqSuV876R+X3ScF2+p9xnUruHh7IOylBpnq18eShnqyWdGNnBa8JIk0WeRVwFPFdI3nlFiMnjOFbOiyG5DOXl+zxWlnFOrIvpIV+lGAbK6wz5uy4mi1K+97OajzH2HCvDjq8QYmgsBppjqa7bBhzbpOG6fMczqcTpuFDdsGjefQv0Ys96DnxanHgVzE+GMk7kaWbcpdzoSj6UFZCzmZIhStXNbspY71yXf/ncJTiudTFP3FbJOs95UeaJVa677jjuFgrJutbatuEmwg25jDs3FeLcB7oa13lxlt12IJ/3fXbdZFNm2aVMemmIazvLJAzBpr7uZZ2z7DLUctrsujQKM5EOsecRgmuHyvXoTWRyINKE+/AyDFpT5plllzz03FA+48mxYqjL3s77h6rPUJZiG141RJlM/qOcIybTngudNcsuHTbPCzHcdxKkEa9cIw3mfZ3JPLPs1jFrll2ObdLsuuQd6g4ZJ3rUcx+5XXlNo0mz9DaNEw2J/N48cXKWXekEXADbxjaecxfZFOPUNYxr+/TZkG4Sm/ral02njde+NOGZoUnDXttgHkO6KroWkyq7NaTL4hmhJq/OaQMN6YJ4kxcRERGRdZE9WshG7RHGpBnEiV544yQyBXtIpS3syVsNxrV97CHtBvaQ9pMu9ZAy1PWhIZ4T7Vq52lYPaRmTrpdzbfaQEqeHhLoeJ3tIpRNoSKUtNE6rwbi2j4a0G2hI+0lXh+x2jS4M2e06XRmy22U0pAviTV5ERERERERaQUMqIiIiIiIiraAhFRERERERkVbQkIqIiIiIiEgraEhFRERERESkFTSkIiIiIiIi0goaUhEREREREWkFDamIiIiIiIi0goZUREREREREWkFDKiIiIiIiIq2gIRUREREREZFW0JCKiIiIiIhIK2hIRUREREREpBU0pCIiIiIiItIKB4R2Rn+KiIiIyIZxSOhHoYOHn0RklVw2dN7oT5F22EZzb4NGN7gkRAOTLBfj2j4XhxzN0z4XhQ4c/Sk94sKQRnQ254cw7jIZTNalR3/KBH4cuszoT5kHb/IiIiIiIiLSChpSERERERERaQUNqYiIiIiIiLSChlRERERERERaoSuG9JdDvx/6YuhJLKjh0NDHQkyig/ibZSJNMI+1T5M0kOVx9dA5oczP6N9DNwvJerlc6PGhL4RIh9eFnCyrfW4aemaIdHlyyEb6xaCsoVxnEriyvEm9O3SlUFO4Xh4XOjPEPl8f6tqEWhzjc0PfCnGOlK0vCF0xVHL90EtCTM7Geh8P3TLU9Ppn+w+FMrZsf+NQuX0eCxOPcRwPD02L13NC9witO79TBp4V+pnQtPPnfB4b+nyI835DaNrEXBljzp8YfSJUF2P2y7mz3ndCx4W6GCdpibuFzghRmJGR6iqqVGS5yPi+1LkhCsKuwDFtG304503KY5Po+mywTdKgi3Q9rtMg5lmJSfXRCPV9ll3KFiqtlC9PDPWhPKlj02bZvWvotFAaqaeENrHiuY5ZdollmoE6PTXUNLY0EnwjxPVCI8E1Qusos+aZZRdj847Qu0I3CnF8mKJclub7aiEaO6rlMLpXaFZMiMXXQ9VtvxQqTd2rQmeHWHb/EGl+71Dd/u8Sel7ooOGn+djNLLt5LtSpphnSXC/T/5qhaelPjLPhohqnagxeGSJO1wkRpwtCy46Ts+xuAFSeyEDViioX/stDDxh+GlH2ZLFdV+B4to0+nfMm5LFJ9MU4pUnSkK4W8vTLQlTm+k6fDSkVdY6fHqIrsKDHbJohTdJMaUgXh9653wpV40dsvxlq2iOICeB45+1RXQbzGFKOE9NcPa8002k26RH821D2aKZppUyomsoqlOH0+j0wlHEte0vzN9L0Yvq5PvMzvcpVM8V39DZeO7TIfW03hjR7JqedN3HFJL4ndGUWNGBWjDGfLE/jWsaJz8Spen3sJk4a0gXpQ+H7w9Cxob8YfhpBCwdDEuhyF9kt5jHZNG4XouJAS7O0Az2jrw69N0Qr/H+GRDYNevzfHuL+iVEquU/oByFM2iwwc38aen+I7b4X6io3CNUZFc6T46YhG0NJbO4XwviwjEco7hv6u9DlQ1cNTYJ6ySNCbwxlXNn+kSFMfoJ5KocJs91XQvw2x1DyhNCbQl8NrbMzAaOJ38DkYRTrIP3p6f2HEOn/3dAsOD/On97OaowxqWWMM06Zbl2M01bTB0M6DVrR3jf6U2QlmMekj3BD/p3QR0P0Ush6oYJDjwD32KeFNKOyqdDohYmoVtyp6B8Rokfva6FpFXuul2eH6Ll6euj7oS7Dc5BXCfGcYzlqgOfzueY/Hfq5EEPCq9c+RgijwzmWxnIeaOSiXlJtAJhGmsLTQ/Nst1swgvTynhyaZEZJ/z8O0aP7e6GmjRH0hnI+k2LMfuaNcVtx2nr6bEh50JgCjIwnsgrMY9JH6JnDhNISzJCyU0MMP6dVX9bDkaE7hqjUfIoFIlsGPVP0SL01NKuX6bYhrheGWnK9dL1Xil5cGqsxWvTEMbyYHj7MNMv+T+gzIdabdC4fDM0y6nXw2MsJoTTt9Mry9y+EKPMxdz87/jvh2B4c+sMQw2bXSdnbOIlM/3eGMPNNY5IxnmQcy8aQjNPPh/A+k+L0oNAfhdYdp62nj4aUyhaVKypcGgVZBeYx6TPc0P9LiOegmUSHySEwpkwqtQnPlPYBhun9R4geEkSFiUoR5coNQyKbzu1DDNdtYjAZ0cEQTRpwTgnl9cKMsjlpUJegXpBDb2l8YpjoM0I0YjPD67TzpceQ5x1fFJrUY1gHZgmDxW/8XxaMwWhhbm8donzH3F0vxP7pOcR48Xz080Pr7nlu2tv4GyF6M1nvr0PEhRgSy5uE5k3/MsZpLKfFibgQJyZROjHU5eHisgYmTTiTkFmYvYx1UlS0MA9dgWPaNvp0zpuQxyZBYd+1m3YdTmq0fsjXVJzIz86yu3oYqsgz6JQdNAjwHBPcOZSz7d6cBT2Dip2TGvWPdUxqVIUyh94uyptZeQbzwEzHXBcYgpz8604hhluyvOmkSLthnkmNEoaM5izNHCe9a7PyEJPwvCbUdPZWYpmT9JT1kluFMiasM+m1L/we99v8fJvQ50IcM89szjN51DyTGnFMLw6VEwOVswHnMtKf5z8z/fN5WNI/Z9stz7UJGeNqvueYJr32pS5Onw3NGycnNdoAZpmFhAzFbKhkUtbHQLCsC3A820afznkT8tgk+mKcNKTtgEmiFZ8p9/vWS9o3Q0oDFsazzvxjfjifPjYMaEj7SRuGlN48eqTuGZqVz3PduneN0sPG8a/jPaTzGlLMKI9D3CLEsFTyEPWFnMW1DszXn4WuFZr3+qcOwuQ9xIrfYSbaWSaJ2DIpUq7HZ0wex4jxY9QM9ZumM9rOY0gxeHcPlddUnSHNY6qb7Zb0Z9bdWe8hLSHG886QyzGQLhkHPjPUl+f/542ThnRB+lj4MlSC2dz+R4gWjuuGsgVaZBmYx2TT4IZPazW9D9ywpR0YvsirCJjsxeHTsqnMM1x3Gnm9HB7ieulKIw5lKEPx/z7EIxIvCGFM6dHF7DG5UfVYMZQ8+8m6i8zeSr2EZzHpOcSU8joTyvNJMeH3qkN1HxPK+g3DeenF5tlTHu9YZmwxdKQXRo5G3UUh/WlEPSzUJP055+NDJ4X+LdQkxmxTHar76NCPQhkneqh59pR5GDax0aoT9DmwFAIUCCKrwjwmmwQzM1K5ozIjq4P4TnpWi0r6l0d/imwkVPAxTR8O0cs0i7xe6swD5onrZTemdhUwgopex3KmWybYeViIHrXq7LtAjyHm8JOh3ZwPv8OzlrP2cXQIQ5eTBJEuVVPHbMH0+l0ztExDymvH6DWmd5vfThEfepb/JYTRpKcUEz/pmU3Sn1ezzDrX5HEhDP+s53hLiBMxysYT4lSNB726GSdZEX13+v8UorDiJi+yCsxjsilwM6W117y8WuiNZvKM7NWpwzJFNhUMxy+FmF23Se8YhrS8XuqMEaaE66WpyVg1OaNtlZx9t3qcGLF/DKU53C3/HKJxkfK8bn8MdaW8p6eQRwTWDb2NDLElRqV4zyyPjtC7y4RC/xrK8jInG6qLK+k/6VyTh4aor80T47bjJAV9NqS0YjBJBBmfVhSRZWMek02BvMy0/zwToxFaPW8OMdSfyYvKChZD/1lOBch0kE1kkeG6bwlhUqrXC+UW18sLQxiSroAh5D2k1Z60hO/z3DGj1LUZbVUadIw7E+zkJD5NISb0QP9JqC4mDCeue+8ndZjqa2YYgsrsxosMIV4mfxUi/atDnTlXXs2SM+FOAjNKj3R1Nl9izKv76p61nRanajwY0pxxki2AbnMywGtDZMKEjEDXPtPl52ynfM9Y/K5NjNLmBd0WfTrnTchjk6AQrrsxdg3SgGMlDfrwXG5f4pqQb5lRl7yc7x0lf78sxDCzPp1LQmWhj42nPMv07RATeRF30oG0Ie/3MR02dVKjo0LkMSaayhleN4l1TmpE+TNtdl2+53k8rgtmgi2va2aJZTKwnAgHM9F0pt5lMM+kRpgZXsHCefAaFo6Xc3tm6COhnFCHYbo52VGdcgKkurhw/szgS1meswyzHnHimcdJMcHk5jFVWeekRnXUTWqUcNwM32UirDx/YkL6k385d46XGFVnx60ODS5FI2xdrGbFyUmNthAMQM5mWoqbOJAJXx4qvyNzdPFVHBzbttGHc96kPDaJrhsnYsmNpIwxovLRZfpmSIF8Xcb6FaE0p32kr4YUMDuZFpRBx4T6lp+STTOkVDqpAOd1kmoyM2yfWKchJaYMwZ0UQ4wcJpNylSGn1ZlQ6U3MNOF6qZrWVTLvLLtpDtNwcrw8v5g9nsyIO80osX4aTeKSr3YhLhg29v+S8bLchtgxedKk/MkQ1OeFpr1ShjTCTJMGq3ztSx3TDCnQ00n+4diqr2UhRtTLMkb0qBJjZuEt41qKfdS9MqZpnBhKzO/52hfpHVwA28Y2nnMX6aNx6gPGtX36bEg3iU3tId101mlI54HexElDXttgkfeQroKuxaVkt4Z0WTwjtMirc9aBhnRBvMmLiIiIyLqg94mho8hG7b0Yl9lkL7wxEpmCPaTSFvbkrQbj2j72kHYDe0j7SZd6SBmGyrDMu4a6Vq622UNaxqXLZV2bPaTE6CGhrsfIHlLpBBpSaQuN02owru2jIe0GGtJ+0tUhu12jK0N2u0xXhux2GQ3pgniTFxERERERkVbQkIqIiIiIiEgraEhFRERERESkFTSkIiIiIiIi0goaUhEREREREWkFDamIiIiIiIi0goZUREREREREWkFDKiIiIiIiIq2gIRUREREREZFW0JCKiIiIiIhIK2hIRUREREREpBU0pCIiIiIiItIKGlIRERERERFpBQ2piIiIiIiItMIBoZ3RnyIiIiIiIrIglw2dN/pTpB220dzboNENLgnRwCTLxbi2z8UhR/O0z0WhA0d/So+4MHTw6E+ZwvmhQ0Z/ygQwWZce/SkT+HHoMqM/ZR6mVrR2dpZvNg44YKMrd8Rr2yqvjc55FXlpHfQov2KcqCy2FudLLhlcsoJ4XSr22WbeaT2udawo1gfGPjnfroEhpULduWOLdLg4YrZss9zVdMCQUhklPXpLpNmFEd+Dxh9ncXCsy3n3GQzpT4z/XTsR7wsihk0N8SGxbivHGWBILx+6YPhpF8Q5nx/n0RlzG/Wvy1zqUsPz2y0Y0iuGpu4rzv+8OP9NNK6XjfOa1fOJIb1yyB7SObHVWURERERERFpBQyoiIiIiIiKtoCEVERERERGRVtCQioiIiIiISCtoSEVEREREZKm86HaDwcEHDieI3E+nnD/YZ/a2c985GNzuyMHgwPH6R58yGFy0wPRu5547GLzwkYPBbW8z2hf7uXC8n3c+ejA45KDx/k+I5VOmaGPdR5y2d1tpEWZGHerswc6Jxw52Dh/NNDnU4YfHsli+Z50JOjHWG4TOHn8e7nhz2fTzq6PROVfzxcq1YJ49O7cj3462u1uoD1BkRhHbHpdcMrikGs/TTxylwemX7Lt85/TBTtwQ9qRNnQ5/Qfy70/osx63HtY4y1qc/vIhl5NsXnDXYuSTjPEXDvB7bHrE3r9891LlzDTr72pdIh4sznmcQy0iHCOAwnsdE/j2rmu9rdNJtYptIgy9evGdZVxuKN+K1L5FmF2bszzhusHObMs3ePti5eN80azobb5dp9bUvEe8LhrE8Z7BzMvG+1N54H3bYYOf5X9gn5m2+nmZpr32Jcz4/z/mFj6g55zMHO2G0Ruf8jsFOGKThd5N02PGDnQsu2hOj/ZW/c2D978TxLGvG20avfYnfOy+P68hDBjtRoO13ToOjBjvnXbj3HM554SgOR71tsBMmcecc4nLwYOfWce7nTzv3UvF7jzxysHNgxJvfOCq2/cIXh+c//P4djxrshDneeduPo2yO/V869s/vXbC37N2r+P52kV/Pv2Cf5U1e5+JrX1ZBJsKx4wx0eFQuh8YyKjK57NioWBaJtY/OjvVZR0O60TQ652reWLXmzrN8v7divnMs28Wy+LsvdMaQErdjj9gbS3TavpW8YdmQN85JwljFuq2eU9BpQ3pSxLkujlNNaaTPw4vthsYplj3rWZ01Qp03pA8vKpz76Jj9DM4+OvukqKzRmBCVRw3peog0GxrS43410ixin4bo5PhMWhwWaXbR3rTQkO6SiPfQkD4iKv8Yk8NOCJMQ8b0kzMMjwoCw7OhT9hi0jTKkjxybMc75zDBVnPMjx3HgnIfGK4zYwTMM6fGfLwxsjfiduDCHxnXP74yXYbgec3o7hjRNZizaT2k8h+cQx3u7cazedl5cj3lelx6dw/Gfm37+QxX7uHWY3c+H2a3eAx91mcHOEYXB5fOBse6P9zWdo+9uN9g59fy9xzKWhrQtSIDTj92bgU4vEqbObO6jqODs6Z3SkG4yjc55v/yxQs2dZ4u8enhsW34Xy/pCNwxpxPKIMDuluUdVQzrs1Su+30+x/bh3qdVzCjprSDEzE3uZ98ZvX5E+420Oj4p3ZZ24l3eSThvSkyIvn3haVH7GsTwjTeY4LU6l8r03xnsVabGn50RDujYinS485+S9vShvz4rrGYOdgw4cLSt6SjWkuyTifcEZj4jYjuN9SlT+83ogHYYxj/x/ZqTDJzbIkL7jkcU5F8ZmaEDH5/z5iMUZxXq1Gq83qYGR3xnuL9Z9W+V3hmYwth9ca3CV+H4ZzGVIMZSnFgZzkvYc660HO5+Lc8hzfWGYQmIzs5e0YkbPj7xUu04cz+HFvob7j3vlZ4vfRPSkHndqbc+phnSFzLzxnfXZ8R/B35wx/qMBJ/3uYPCh8d8i62SuPHvOYHDEoaO8GmZ08MGXDQbXH30jixDB+8AHBoOXfXAwePgUG0caHXP6YBDmP0r5QmdHesR2h98vdtU5G9gtjn/8YPCCU+PmP47bSUcUzjkyNLHdh8jrt7lB5PFYHmZ08IHI64ca413z2JcOBo+7S8R+HMs7PTbydvw9K7QnP3SUFtVkktVz/BOHleZBVNb3XgN3GgyOHqfbK/4orp/4/n2jb2SXnP25UfkOp7xjVGZtOvuc8zvH+a0G1jvqbYPBFy4el+WpKK+PDHt++H3iXhg19UnlyfB3xvsexnbC76ydOOdXxbHcLazZgXGdHRb1q1O/WJ/2Z7x1+nF/5C1x+4r41Gw65EVHx/3sotjHreM3XzwYHLybZqQ47mfHb530a7GfrjYNbihzhfvlcdPdr37/8/tX4M85aTB4U/x7+OijSGvMyrN7Gk4is742KuiyBuJGO3hGmNY715Qdp43S4353nV2h32oihveMWA2NEJ8jkI99TWTjKUE7+SERW+7okddfE3k9DZQsmUibqCMOOebUweAuEedqqM85Oe6RkRZRTzOfd4ibRIIMr4sPR0V/Uu1XdsUr7zEYnB7mYZ/w/rfB4HoR95uPP24anPMZGKbx5yGc85civz19MPiTKMdvWDGd50bFhfL6N+K7SzWsqb/qnqPY7vM7Nwnde/Cj0Yf18c5TCpP5kfjvFYPB3W8U5jTuP6d8Ib4rMsCZcb2lqa4ltj8n1q+9JMNAPvmDo8mPbn3fuBUeOKFMvV6EPL746Jl7j+sLsd99fvfcweD2fzwYvDg8zMFt9tXL/uzsFMMcC514+mDP83jlkMihGP7IkEj+zW34PP4+Pm8ym35+dTQ6533yyIrVOM/GsvyeZ02r+0HxXV+gWK0th9dFFPL7TGr08GLYYnXI7iSdyLON+w43bfWcgtbjWkc11qk9z5RWn12MvJ7DSJksKrbfZ7uxutoe3PlnSFPc94bP50asD4s41z4/ylDdWOesswY7R1zKIbvrJtLswuMOGsc9tGfIbiifI2U5z5Y+670O2d0tEe8L9gzNHcccnXBKXCuRDpHZy2G8GzNkd8/Q3EnnvP/zifvohUeOhpNOG66L6p7TPP5t8TsHj56/ZBjv6S1MapTPf8bHWr3tc+PysRhuO2nILutPeo60HLJ869g+zPvoN+Lv43k2uRh2O2tSI37vxOnP6zpkty0yEcpn8vaoMJmlmFV3OJOphnRbaHTO1XyyajXJs+U6xay6w/UwsKwTn/tC/w1plBk83zg0THuXt20Ge2VIc3KdY3imsVhezsRbzesv2LtuV41QLwwps+yWz44iJsipmlJm1T2RSacwphrStRNpdmHVeGYaaUiXT8R7OKlR+RzpHkW+59nRoqzaGEPK+ZTPke7RjGdChwqTdmSYJZ53nDq77lilKSt/53Pj34njaWVSoxQz5j4irq18bnuonGV3l4a0NL65ThmP6iy6aUqH3xXxxdgfeWLxrCqz7N52ZHCHkyRFLL+sIW2PTEBUW8GPZeU69Ezt6WnSkG4Ljc65zCfr0qw8mz2mKF8HU27DbLzxb1/ovSGl/MA0jWfXTWlIa6jGeqixoa+b2bWcBTZn4C1NKgbWWXbnJ9JhYg9pfD2K7anDCuHo+5MijSKfD9NHQ9oKkRYXlhMYEfsvRCWUa6I0pPScvtdJjXZNxHv02pdQrSk9eh/TtVGGFNWa0jjn2ol3xhr2rh4UBmvG7Lqlak3peIKfOJ5WDWkKY3rb8SzDsdpoRt3dGNJJ21aWVyct2k+sf2SYznL7YgKknPxocI3BTw1PcDoa0lWQiXV2VMwxl8dGZX2PyRxrHwNaGE8N6dbQ6JwzL61LM/PshPxZXR7/Xi7UB3pvSIfDdSO9Yj/lcg1pDdVYo6HBjDy73+y6kadzZl3y9J7vK8vj3yuw7w7SG0Oa2qe3NBsIIt7DobppPPmsIV07kWaj95BGpfM43gE7Tife23h4/J3pgUnVkO6eiPfQkJ5zxmDnV8NkHRNmbM9Q9bF4Lcr4FSAbZUiHBmzKOU/q/RwO141yY5ppLZVG75gwoEeEKd3nd8JU3emkbhjSoeJYGSobq+0xmXt6OacY0vJ1MHs0yZCGyp5ThuhOHR5dGapLL+ohEce/GW9HA8GlR8OifyU0q3zWkK4CEma/V2XETbTsWUI8k7dnqC7rjNfTkG4Fjc55T75Ygxrl2Qn5E1XWvXqoD3TOkGIwY/FQMw1ppAfm6NjKUNNQq+cU9MOQjp8RPa0YmrRH49jGZsO8XhrWyvszr8m+O0jvDCliaO7Q7IzN5p6hurlOpIuGdP1Emo0MaVVFr+lhz4/K6Sg9NKS7JOK99xnSyOfDIbphJPIdpLHKUDxHukmvfdnzDGmc83CIbpxzvoM0VhmdcxioOpPFcN1jxu8p3ee7Gu15hjR+ZzhEl98Jk5ZmbKzrhJZxH9u9IQ0NDXeUfWlI9xjPSYa0srxUIzM7xZDuN1Q3lNumIcVEXyZiGvv6jZCGtA1ImKyc7zPpy2go4x6dmAZghno2BHIRNv386mh0znvyzhrUKM+WJrViSGlcKdbVkDYkbkILG9IcrluzXttmsBeGlGGi+5idivYYz4oh3TMJ0kga0jmJdJhoSBmeO+wlpYf0tPh7XDmaJob3PktDulIizWoNaXW47vha0pDukoj3BY8YG7GiJ3TYAMCw1FhlqBPOHOy87BObY0gxhXnOe3pCw9iUExCdUDMkN4frzpr0KJXmk57QfX5n3As51q1Cy7iPLcWQDocXx70nn3HdY6onmMpp7yHdx3gWvaiNDGnE6XbHxb7jOMrlGtJ2mB7YcwaD4pWOe7nzYBCVdpHuMUeevUl+5p2N4z+lHU57c/zvmGEyyZycfJvB4MavHgwee2hR44jr4Ljj9r66gtdZDKl7P6kszhmDwa9GbfCIYyfH9TBeu9C5Jg0pOfeFg8ETPhgV6UjDY94+GNwl0tQkWxLnDgafi7jud3ncaTA4Ie7BB25ioCed86/HOR8x/ZzPeEts99BYNWrns5xP/g6tpvvA70RsD2oxto+6Xfx+XEdHnzIYvpKlhHenPuzpg8ENxtfZ9eLGfzjnW3m9S74O5r7x/YHx/TsfNRiEcR0cdnR8d9FovUfHfg6M/UD5vtfcNszs4E4H18fy0c8eDJ58UhxnpRnk0P8W6xexOzcqiOPXw3x1+H9ZP7QU7OlFKiaDQXt6kSq9S3s0YUgk+91gNv386mh0zvvljxWqcZ4tek3pva9uTw9r/NsXKC5bvbXHjWCxHtLJw3VRq+cUtB7XOjLW5cREVe3zepfI39n7U87Amz2nrDtwUqO5Oe2YwcUZV4bMnZq91Dkcd9+huPvKIbutENfEPj2kZ5w82DP7Z5jR6oRg9pDukoj3nh7SygRGOyffNmLP9RP5n6G8mzRkN3tIqxMYMVw1z3m/2XanDNfNSYsOO2rfmYn3DM8dT2CU6w+HxY5/Z3CtwVXGh7ZbmvWQnj0478g8/xCz1L59PJs1vaGPiLrVhZUez+wlZVZczp3nYunl3dM7GrHZ87wo+yx6TfdM6DTuYT07e4jjM6+9qesd5TnR406N/FhXPvNbTmrULUiYPc/jhfIZUSaMqS7bT7FcQ7oVNDrn/fLHCjVPnt0zq+44j+5ZLz7zbHT83Re6ZUgjxnueWwxNMJtDDYfrxjoTTGvbZrCzhpQhoZPMKJr46pfI2wzbJa/nZ2Lf4aGinTWkZ51YGNKqoiJ4alR2JuV7DWk7DA1pVDjPiOunjP/bvxhptX8ZpCHdJRHTfd5DytDcoTHhmd3x8NVcFvHeGEM6HHqb5zwemovJymHKcw3XHRvVYV4NlcNz9wx3jeX5TGaauVx20lnrn9SIY6i+6qU0pnvOrRDbcJ5pOtOc5vflMNw9r43JbSMOR0Yc9hjW+P7zhXHfR/E7dUN191HE/FE0HsTv+dqXDpAJQ8Xl2Ki0sCh1eFTkmRhmnwQsFd9pSLeCRue8X/5YsebJsxiiPXl1vF4P82s3DGmanCKepeqM6bAnNWJeUxlEbZvBbhrS0waXTIszqpvgaPjakWK7w4/Z55lSDemcRJ69OGOalUXMzTEv2PdZ3VppSFshrp0Lc4Id3hN7ar0RTWlId0nEds8su8xqXDbgHHb0fvHfGEM6POexKaue8yRTNm123T09nuwnDFK5zh7zV/5OYf7ieNZuSMtjX7boEb1tlLGTnitdoTSkK2RqRYsEGP+5NKIS1bnK3RIhXpt8fnU0OudV5KV10KP8inGisthanOMmhEladrwuNTZebdF6XOtYUawPjH1yvl0DQ0pFtXPHFulwccRs2Qayq+mAIaUySnr0lkizCyO+TY3mwbEu591nMKQ/Mf537US8L4gYNjWah8S6rRxngCG9fOiC4addEOd8fpzHUsxtFZ6j/MNDB4N3PyYyZ8PmIYzUpS41PL/dgiG9YmjqvuL8z4vzX5YJ3o9Hhd079FODwWNuTGE5XrgeLhvnRQymgSG9cmjWelKhqy2xIiIiIiIy5pRXDga/8etRed/G2vu5o8mS/vGPB4NH3nDtZlRWjIZURERERKSrYMaODDP27Pj3Bttpxl70/MHg4qcMBu973GBwSO8fHpAqU7O0Q3bnhnhtWzHR6JwdsrtyHLK7Ghyy2z4O2e0GDtntJw7ZbUanh+y+6FGDwWfvEv/eeTA4aM4SZ9OG7LaIQ3alN/TSdO2SbTznLkIFdtsaQ9aBcW2fzk5qtGVsxKRGWwgGr83JgvoCJmslz31uEJisTTSay8RJjRbEm7yIiIiIiIi0goZUREREREREWkFDKiIiIiIiIq2gIRUREREREZFW0JCKiIiIiIhIK2hIRUREREREpBU0pCIiIiIiItIKGlIRERERERFpBQ2piIiIiIiItIKGVERERERERFpBQyoiIiIiIiKtoCEVERERERGRVtCQioiIiIismEsuGZy/szPYWbIOGe9epLdoSEVERERERKQVNKQiIiIiIiLSChpSERERERERaQUNqYiIiIiIiLSChlRERERERERaQUMqIiIiIrJGXvSoweCgAweDAw4YDI55+2Bw0SXjL6q8czC49CGDwQlnDgYX74yXiYhMYRuLCovHbsCtLG5rsmSMa/tcHLLxtH0uCkX1WXrGhaGDR3/KFM4Prfz1KfnalxceOdg58IDBzgmfH+yc9ojBzkGXGuwcfcpg58KL93+tC+ve5vmDnQsu2v+7sdb12pfzQpce/SkT+HHoMqM/RdpDQyptoXFaDca1fTSk3UBD2k80pM1YnyF9x2DnkIOGdaedU84f7Jz1wsHOwXw+bLDz+QsGO5cUZvMcvrvN/ssr0pB2Bw3pgniTFxERERFZA+eeHU60rin/w4PB6eeEac3vzh0MjnriYPCclw8GNzjIllHZbDSkIiIiIiItcL1D683mi44aDD74kMHgUfH9gbpR2XA0pCIiIiIiLTDsMR3/vYd3DgZP+uBg8FcvGgwOOmi8TGSD0ZCKiIiIiKyBYY9oXY/nYYPBXa4fFfP47lH3GAwe8leDwZ3DjH45zOmRh4yWH3D4YHDKhaPJDUREJrGNE/xs4zl3ESffWQ3GtX2c1KgbOKlRP3FSo2Z0ZpbddzwyPh8xnsiICZAOHk94dOZg57bx9wH7T37kpEbdwUmNpBNoSKUtNE6rwbi2j4a0G2hI+4mGtBlrNaRDUxrG88AworF47ytfzhnsHBmm8/lhVC+6ZGRODz4w1jlqsHP+hYOdRx4S28T6R71tn1fEaEi7g4ZUOoGGVNpC47QajGv7aEi7gYa0n2hIm7F2Q1qn6jtH04AedvxoGd8fdMBegzreTkPaHTSkC+JNXkRERESkRc590WDwxIsHg5c/ejA4yKYf2TI0pCIiIiIibTF+5+hDnjoYHBpm1GE5IrIbHLIrbeHQ0tVgXNvHIbvdwCG7/cQhu81odcjucCKjY/cZhrtnuc+Q9gqH7Eon0JBKW2icVoNxbR8NaTfQkPYTDWkz2jOkzKR70GDnlPMHOxdXvxtPcjScWddZdvuAhlQ6gYZU2kLjtBqMa/toSLuBhrSfaEib0ZohpdfziPGkRdXvhgrDOjSlUd867KjBzpkX7mNGkYa0O2hIpRNoSKUtNE6rwbi2j4a0G2hI+4mGtBmdmGV3QWlIu4OGdEG8yYuIiIiIiEgraEhFRERERESkFTSkIiIiIiIi0goaUhEREREREZENwEmNpC2cfGc1GNf2cVKjbuCkRv3ESY2asZZJjXqOkxrNxkmNFsSbvIiIiIiIiLSChlRERERERERaQUMqIiIiIiIiraAhFRERERERkVbQkIqIiIiIiEgraEhFRERERESkFTSkIiIiIiIi0goaUhEREREREWkFDamIiIiIiIi0goZUREREREREWkFDKiIiIiIiIq2gIRUREREREZFWOCC0M/pTREREREREFuSyofNGf4q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MiKGQz+f5hKYqyqha1C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34076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З високим рівнем навчальних досягнень закінчили навчальний рік 17 учнів (19,8%), з достатнім рівнем навчальних досягнень 26 учнів (30,2%), з середнім рівнем навчальних досягнень 34 учні (39,5%), з початковим рівнем  навчальних досягнень 9 учнів (10,5 %)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04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5"/>
            <a:ext cx="617443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Успішність та якість знань за 8 років</a:t>
            </a:r>
          </a:p>
          <a:p>
            <a:pPr lvl="0" algn="ctr"/>
            <a:r>
              <a:rPr lang="uk-UA" alt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ОЗО «</a:t>
            </a:r>
            <a:r>
              <a:rPr lang="uk-UA" alt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Клішковецький</a:t>
            </a:r>
            <a:r>
              <a:rPr lang="uk-UA" alt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ЗЗСО І-ІІІ ступенів» </a:t>
            </a:r>
            <a:r>
              <a:rPr lang="uk-UA" alt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alt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300" dirty="0" smtClean="0"/>
              <a:t/>
            </a:r>
            <a:br>
              <a:rPr lang="uk-UA" altLang="uk-UA" sz="300" dirty="0" smtClean="0"/>
            </a:b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54326"/>
              </p:ext>
            </p:extLst>
          </p:nvPr>
        </p:nvGraphicFramePr>
        <p:xfrm>
          <a:off x="1763688" y="1124742"/>
          <a:ext cx="6984776" cy="408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5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 рік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Успішність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бал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2022/2023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45339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91" y="0"/>
            <a:ext cx="7177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 досягнення в навчанні</a:t>
            </a:r>
            <a:endParaRPr lang="uk-UA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369332"/>
            <a:ext cx="112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5" y="720081"/>
            <a:ext cx="7331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медаль: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Шумович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Оксана, Ткачук Ангеліна,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Ватаман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Марія, Боярин Яна,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Тимчук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Юлія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</a:p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Срібна медаль: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Осипчук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-1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2481799"/>
            <a:ext cx="114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91" y="2759106"/>
            <a:ext cx="717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 з відзнакою: Бердник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Катерина, Волос Віталій,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Матеїк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Анастасія, Попова Катерина, Суслов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Білинська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Єва -7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212976"/>
            <a:ext cx="5850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Нагороджено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охвальними листами - 38 </a:t>
            </a:r>
            <a:endParaRPr lang="uk-UA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3789040"/>
            <a:ext cx="705193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5-А клас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Боярин Катерина, Кирилюк Олександра, Мазур Еліза, Мельник Софія;</a:t>
            </a: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5-Б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– Боднар Владислав; Боярин Кароліна;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Кужний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Віктор;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Ротар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Артем;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Тодеріко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Даріна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Параскинюк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Назар;Рогожа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Олександра; Швець Вероніка; 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6-А 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Балахтар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Гаврилян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Наталя,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Корсун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Олександр;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6-Б 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Бабина Таїсія, Кушнір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Авеліна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Турянська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Евеліна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–В клас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Ковтюк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Вероніка;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Вальчук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Владислав;</a:t>
            </a:r>
            <a:r>
              <a:rPr lang="uk-UA" sz="1400" dirty="0"/>
              <a:t> 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7-А 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Гончар Дмитро,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Кузик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Сніжана,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Михайлюк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Дмитро, Шампанський Максим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400" b="1" dirty="0"/>
              <a:t>7 </a:t>
            </a:r>
            <a:r>
              <a:rPr lang="uk-UA" sz="1400" b="1" dirty="0" smtClean="0"/>
              <a:t>–Б клас </a:t>
            </a:r>
            <a:r>
              <a:rPr lang="uk-UA" sz="1400" dirty="0"/>
              <a:t>–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Кваснюк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Віталіна; Паращук Віталіна; Маляр Каріна; 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8-А 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Антонюк Давид, Антонюк Денис,  Бобик Дмитро, Мельник Катерина;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8-Б 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Карвацька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Софія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клас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–Александрова Віталіна;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Гакман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Ростислав;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Федоруца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Елеонора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10-Б 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Кирилюк Володимир,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Шерепера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Олександра;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10-В клас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Яковець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Альбіна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uk-UA" dirty="0" smtClean="0"/>
              <a:t> 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4" y="1551078"/>
            <a:ext cx="7272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Нагороджено Похвальними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грамотами – 4 </a:t>
            </a:r>
            <a:endParaRPr lang="uk-UA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Антонюк В., Мельник А., Банді Н.,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Чебан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71677"/>
              </p:ext>
            </p:extLst>
          </p:nvPr>
        </p:nvGraphicFramePr>
        <p:xfrm>
          <a:off x="1619671" y="427541"/>
          <a:ext cx="7308000" cy="6042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848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№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Назва гуртка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Керівник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Кількість годин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0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Патріот</a:t>
                      </a:r>
                      <a:endParaRPr lang="uk-UA" sz="12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Ковтюк</a:t>
                      </a:r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Олександр Пилипович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4,5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0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“Я- патріот”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Попова Марія Миколаївна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10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«Географічне краєзнавство – Сяйво»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Палагнюк</a:t>
                      </a:r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Світлана Дмитрівна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10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”Палітра “</a:t>
                      </a:r>
                      <a:endParaRPr lang="uk-UA" sz="12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Рогожа Людмила Василівна</a:t>
                      </a:r>
                      <a:endParaRPr lang="uk-UA" sz="12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588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5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“Таємниці історії”</a:t>
                      </a:r>
                      <a:endParaRPr lang="uk-UA" sz="12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Бучача</a:t>
                      </a:r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Людмила Вікторівна</a:t>
                      </a:r>
                      <a:endParaRPr lang="uk-UA" sz="1200" b="0" dirty="0" smtClean="0">
                        <a:effectLst/>
                      </a:endParaRPr>
                    </a:p>
                    <a:p>
                      <a:r>
                        <a:rPr lang="uk-UA" sz="1200" b="0" dirty="0" smtClean="0"/>
                        <a:t/>
                      </a:r>
                      <a:br>
                        <a:rPr lang="uk-UA" sz="1200" b="0" dirty="0" smtClean="0"/>
                      </a:b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109"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6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Стрічка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Непийвода</a:t>
                      </a:r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Катерина Василівна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588"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7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Сонцедарівці</a:t>
                      </a:r>
                      <a:r>
                        <a:rPr lang="uk-UA" sz="1200" b="0" dirty="0" smtClean="0"/>
                        <a:t/>
                      </a:r>
                      <a:br>
                        <a:rPr lang="uk-UA" sz="1200" b="0" dirty="0" smtClean="0"/>
                      </a:b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Боцько</a:t>
                      </a:r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Дар`я Йосипівна</a:t>
                      </a:r>
                      <a:endParaRPr lang="uk-UA" sz="1200" b="0" dirty="0" smtClean="0">
                        <a:effectLst/>
                      </a:endParaRPr>
                    </a:p>
                    <a:p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588"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8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«Сокіл-Джура»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Параскевін</a:t>
                      </a:r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Василь </a:t>
                      </a:r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Анаталійович</a:t>
                      </a:r>
                      <a:endParaRPr lang="uk-UA" sz="1200" b="0" dirty="0" smtClean="0">
                        <a:effectLst/>
                      </a:endParaRPr>
                    </a:p>
                    <a:p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4,5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10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9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«Юний еколог – краєзнавець»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Кужна</a:t>
                      </a:r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Людмила Петрівна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5588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10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“Стержень”</a:t>
                      </a:r>
                      <a:endParaRPr lang="uk-UA" sz="1200" b="0" dirty="0" smtClean="0">
                        <a:effectLst/>
                      </a:endParaRPr>
                    </a:p>
                    <a:p>
                      <a:r>
                        <a:rPr lang="uk-UA" sz="1200" b="0" dirty="0" smtClean="0"/>
                        <a:t/>
                      </a:r>
                      <a:br>
                        <a:rPr lang="uk-UA" sz="1200" b="0" dirty="0" smtClean="0"/>
                      </a:b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Кирилюк Олена Володимирівна</a:t>
                      </a:r>
                      <a:endParaRPr lang="uk-UA" sz="1200" b="0" dirty="0" smtClean="0">
                        <a:effectLst/>
                      </a:endParaRPr>
                    </a:p>
                    <a:p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35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Підприємець </a:t>
                      </a:r>
                      <a:endParaRPr lang="uk-UA" sz="12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Числаш</a:t>
                      </a:r>
                      <a:r>
                        <a:rPr lang="uk-UA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Олександр Іванович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10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Літературно-мистецький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err="1" smtClean="0"/>
                        <a:t>Маркуляк</a:t>
                      </a:r>
                      <a:r>
                        <a:rPr lang="uk-UA" sz="1200" dirty="0" smtClean="0"/>
                        <a:t> Лариса Василівна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89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Астрономічний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Кирилюк Сергій Миколайович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642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14</a:t>
                      </a:r>
                    </a:p>
                    <a:p>
                      <a:r>
                        <a:rPr lang="uk-UA" sz="1400" dirty="0" smtClean="0"/>
                        <a:t>15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0" dirty="0" smtClean="0"/>
                        <a:t>Правознавчий</a:t>
                      </a:r>
                    </a:p>
                    <a:p>
                      <a:r>
                        <a:rPr lang="uk-UA" sz="1200" b="0" dirty="0" smtClean="0"/>
                        <a:t>Комп’ютерний</a:t>
                      </a:r>
                      <a:endParaRPr lang="uk-U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Коваль Алла Степанівна</a:t>
                      </a:r>
                    </a:p>
                    <a:p>
                      <a:r>
                        <a:rPr lang="uk-UA" sz="1200" dirty="0" smtClean="0"/>
                        <a:t>Ткач Сергій Іванович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</a:t>
                      </a:r>
                    </a:p>
                    <a:p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27984" y="-993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116632"/>
            <a:ext cx="307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роботи гуртків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04664"/>
            <a:ext cx="7344816" cy="1064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«Географічне краєзнавство – Сяйво</a:t>
            </a:r>
            <a:r>
              <a:rPr lang="uk-UA" sz="14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ереможці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етапу Всеукраїнської краєзнавчої експедиції «Моя Батьківщина – Україна» та призери ІІІ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БМАН,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Ман-Юніор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ЕРУДИТ-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 fontAlgn="base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«Патріот»: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військово-патріотичній грі “Сокіл”(Джура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ІІ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у конкурсі “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Рятівник” участь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змаганні “Стрільба з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 гвинтівки”;</a:t>
            </a:r>
          </a:p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гурток   “Я- патріот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 олімпіади з історії  2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етап, 3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обласна олімпіада з історії-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Карвацька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Софія 8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клас;</a:t>
            </a: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«Палітра»: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истецький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“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Вашківецькі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візерунки” - І місце, Всеукраїнський конкурс ,,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 оспівую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красу” - І місце, Всеукраїнський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“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пасха-світлий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рік” – І місце;</a:t>
            </a:r>
          </a:p>
          <a:p>
            <a:pPr algn="just" fontAlgn="base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“Таємниці історії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інтернет олімпіади з історії  на платформі "На урок"</a:t>
            </a:r>
          </a:p>
          <a:p>
            <a:pPr algn="just" fontAlgn="base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  інтелектуального історичного конкурсу "Мудра сова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2023»; ІІІ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  на обласному етапі Всеукраїнського конкурсу “Моя Батьківщина -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України” захист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науково-дослідницьких робіт МАН секція “Всесвітня історія” , обласний етап 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місце;</a:t>
            </a: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«Стрічка»: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та ІІ місця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обласному етапі конкурсу “Юних дизайнерів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ІІ та І місця на обласному етапі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конкурсу “Новорічні композиції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Сонцедарівці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МАН-ЮНІОР-ЕРУДИТ; призери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 акції «Парад квітів біля школи»: 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на обласному та на всеукраїнському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рівні; призери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 конкурсу «В об’єктиві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натураліста»;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Лаурат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актуальність теми та творчий підхід)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 конкурсу-захисту науково-дослідницьких робіту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БМАН; Всеукраїнський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раціоналізаторів та винахідників: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місце.</a:t>
            </a:r>
          </a:p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“Стержень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Всеукраїнського екологічного форуму “Екологія очима молоді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часник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 конкурсу дослідницьких робіт “Юний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Дослідник; призери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 відкритого інтерактивного конкурсу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-Юніор ЕРУДИТ-еколог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призери Всеукраїнського конкурсу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раціоналізаторів та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винахідників;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обласного конгресу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«Живи Земле»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ІІ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 Всеукраїнської краєзнавчої експедиції «Моя Батьківщина – Україна» та призери ІІІ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етапу; призери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етапу конкурсу-захисту науково-дослідних робіт у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БМАН.</a:t>
            </a:r>
            <a:r>
              <a:rPr lang="uk-UA" sz="1400" dirty="0"/>
              <a:t/>
            </a:r>
            <a:br>
              <a:rPr lang="uk-UA" sz="1400" dirty="0"/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/>
              <a:t/>
            </a:r>
            <a:br>
              <a:rPr lang="uk-UA" sz="1400" dirty="0"/>
            </a:br>
            <a:endParaRPr lang="uk-UA" sz="1400" dirty="0"/>
          </a:p>
          <a:p>
            <a:r>
              <a:rPr lang="uk-UA" sz="1400" dirty="0"/>
              <a:t/>
            </a:r>
            <a:br>
              <a:rPr lang="uk-UA" sz="1400" dirty="0"/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/>
              <a:t/>
            </a:r>
            <a:br>
              <a:rPr lang="uk-UA" sz="1400" dirty="0"/>
            </a:br>
            <a:endParaRPr lang="uk-UA" sz="1400" dirty="0"/>
          </a:p>
          <a:p>
            <a:r>
              <a:rPr lang="uk-UA" sz="1400" dirty="0"/>
              <a:t/>
            </a:r>
            <a:br>
              <a:rPr lang="uk-UA" sz="1400" dirty="0"/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dirty="0"/>
          </a:p>
          <a:p>
            <a:r>
              <a:rPr lang="uk-UA" sz="1400" dirty="0"/>
              <a:t/>
            </a:r>
            <a:br>
              <a:rPr lang="uk-UA" sz="1400" dirty="0"/>
            </a:br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/>
              <a:t/>
            </a:r>
            <a:br>
              <a:rPr lang="uk-UA" sz="1400" dirty="0"/>
            </a:b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  <a:p>
            <a:r>
              <a:rPr lang="uk-UA" sz="1400" dirty="0"/>
              <a:t/>
            </a:r>
            <a:br>
              <a:rPr lang="uk-UA" sz="1400" dirty="0"/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603" y="188640"/>
            <a:ext cx="425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</a:t>
            </a:r>
            <a:endParaRPr lang="uk-UA" sz="20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8072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692696"/>
            <a:ext cx="662473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Знань. Свято першого дзвоника для учнів 1, 11 класу та учнів філії  (за окремим планом)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Онлайн-привітання з нагоди Дня знань учні 7-А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-Акція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«Калиновий гай» 1, 11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-Акція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пригощає, тих то нас захищає» 1-11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лінійка «Здорові діти – здорова нація» 8-Б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Україно-Швейцарському проекті «Діємо для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-Олімпійський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Дня Миру. Вчителі, 9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до Дня миру. 1-4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“Школа без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1-11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-Тиждень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дорожнього руху 1-11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-Свято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осені 1-11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-Святкові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урочистості з нагоди Дня працівників освіти 11-А, 11-Б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-Свято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Дня вчителя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Віват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освітнім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байрактарам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11-А, 11-Б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-Онлайн-подяка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волонтерам громади з нагоди Дня волонтера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«Розвивайся, рідна мово» 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-Мовознавча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«Мова – душа народу» 2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4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«Мова – серце народу» 3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-Години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«Без мови немає народу» 5-11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«Наша пісня, наша мова – наша зброя, наша перемога»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-Акція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«Квіти для школи» 1-11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проекті #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stop_sex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тинг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для учнів 1-4 класів.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відео-репортаж з нагоди дня Збройних Сил України. 10-Б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-Онлайн-привітання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подяка до Дня Збройних Сил України 7-А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-Тренінг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«Стоп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7-10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В.А.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Параскевін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-Інтерактивне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Прояви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від нього захиститися. 1-4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Герасимчук А.С.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603" y="188640"/>
            <a:ext cx="425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</a:t>
            </a:r>
            <a:endParaRPr lang="uk-UA" sz="20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8072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692696"/>
            <a:ext cx="6624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-Бібліотечний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«Чарівний світ книги» 5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-Години спілкування «Що таке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2-5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Герасимчук А.С.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 народної казки  «У світі казки чарівної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-Посвята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читачі 1 клас.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Мусурівська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О.М.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Бучача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-Виховний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 «Григорій Сковорода – це втілення духу і мудрості України»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-Заходи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Леоніда Костянтиновича Каденюка 7-Б, УС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-Акція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благоустрою території школи 1-11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-Всеукраїнська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16 днів проти насильства.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-Акція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милосердя “Миколай чарівник” для учнів ВПО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-Дитячі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ранки до Дня Миколая. 1-4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шкільному конкурсі «Новорічна композиція»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Новорічна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1-5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Новорічна ялинка для ЗСУ 2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збір коштів на підтримку ЗСУ.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-Інформаційний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дайджест “Гідні бути українцями”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-Акція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“Запали свічку” до Дня пам'яті жертв голодомору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“Українська хустка”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ММС вчителів 3-4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Презентація інновацій виховної роботи в початковій школі.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-фестивалі колядок «Різдвяні передзвони».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603" y="188640"/>
            <a:ext cx="425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</a:t>
            </a:r>
            <a:endParaRPr lang="uk-UA" sz="20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8072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717857"/>
            <a:ext cx="64087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Загальнонаціональна хвилина мовчання (відповідно до Указу Президента України №143/2022 «Про загальнонаціональну хвилину мовчання за загиблими внаслідок збройної агресії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 України» у закладі щоденно о 9.00)</a:t>
            </a: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підготовка команд до Всеукраїнської дитячо-юнацької військово-патріотичної гри «Сокіл» (Джура)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-Учнівський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лекторій присвячений Дню Соборності України «Україно, соборна державо, сонценосна колиска моя».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-День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 Героїв Крут.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«Діти України за мир» (участь в акції «Яким я бачу майбутнє України»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заходах до Дня єдності та свободи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-Заходи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Дня пам’яті  Героїв Небесної Сотні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-Акція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“Ангели миру»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-Заходи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Свята весни 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-Заходи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Дня рідної мови (участь у Міжнародному конкурсі «Змагаймося за нове життя », «Шевченківські читання»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-Заходи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300 річчя від Дня народження 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Г.Сковороди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«Цитую Сковороду» 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-Благодійні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ярмарки, волонтерська діяльність 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до Тижня духовності (Біблія у моєму 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житті,спільна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молитва батьків та учнів за мир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релігійної літератури) 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-Заходи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роковин аварії на Чорнобильській 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АЕС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603" y="188640"/>
            <a:ext cx="425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робота</a:t>
            </a:r>
            <a:endParaRPr lang="uk-UA" sz="20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8072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69269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836712"/>
            <a:ext cx="56401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-Акції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“Світла Пасха-світлий рік ” “Писанка надії”, 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Flowers school»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“Ми пам’ятаємо” до Дня пам’яті та примирення(покладання квітів  до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обеліска,виховні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години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Пам’ятаємо,перемагаємо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майстер-клас по виготовленню маку-символу пам’яті та примирення,)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Моя родина унікальна»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-Міжнародний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Матері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 День вишиванки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-Тиждень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дорожнього руху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-Свято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Букваря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-Свято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обдарованої молоді «Наші перемоги, тобі Україно!»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-Свято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дзвоника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-Зустріч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випускниками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-Прощання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початковою школою;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-Прощання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садочком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-Вручення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атестатів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освіту.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66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606_102442.jpg"/>
          <p:cNvPicPr>
            <a:picLocks noChangeAspect="1"/>
          </p:cNvPicPr>
          <p:nvPr/>
        </p:nvPicPr>
        <p:blipFill>
          <a:blip r:embed="rId3" cstate="print"/>
          <a:srcRect l="6601" r="301" b="1176"/>
          <a:stretch>
            <a:fillRect/>
          </a:stretch>
        </p:blipFill>
        <p:spPr>
          <a:xfrm rot="16200000">
            <a:off x="2092034" y="-139706"/>
            <a:ext cx="6336704" cy="713741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603" y="188640"/>
            <a:ext cx="425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/>
                </a:solidFill>
              </a:rPr>
              <a:t>Педагоги-організатори</a:t>
            </a:r>
            <a:endParaRPr lang="uk-UA" sz="20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8072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  <p:pic>
        <p:nvPicPr>
          <p:cNvPr id="2050" name="Picture 2" descr="https://lh3.googleusercontent.com/BkqVTL4cPP2lvYBKg24egLnmuJpXLBkXnMp_gMVfJEzfYByPK_5XHKMmiMp0RwkOWzEjCtvs27cF-qc79mX-KisjLSqThdsLbwsqupdOoyQsAU3W8LdVHypa-_ynldE5cbXETwiPXtK1Qq4=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70" y="764704"/>
            <a:ext cx="179041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4" y="270892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Балахтар</a:t>
            </a:r>
            <a:r>
              <a:rPr lang="uk-UA" dirty="0" smtClean="0"/>
              <a:t> О.С.</a:t>
            </a:r>
            <a:endParaRPr lang="uk-UA" dirty="0"/>
          </a:p>
        </p:txBody>
      </p:sp>
      <p:pic>
        <p:nvPicPr>
          <p:cNvPr id="2052" name="Picture 4" descr="https://lh3.googleusercontent.com/gETepNNw6_RUQR2oIjdsYfjMysrQnUjq8QHCnU41v9sfUt0CYv6wCzxR8DwIqFtTEQRxtzkrWOoWd0nTfbSrba6CsnnsH5PwewKMuLoLyl_AY5eXTeCe3f3to0sojirZVkaHCl8TvtA2MvQ=n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/>
          <a:stretch/>
        </p:blipFill>
        <p:spPr bwMode="auto">
          <a:xfrm>
            <a:off x="5016755" y="724218"/>
            <a:ext cx="1918802" cy="18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063" y="2700372"/>
            <a:ext cx="178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Кужна</a:t>
            </a:r>
            <a:r>
              <a:rPr lang="uk-UA" dirty="0" smtClean="0"/>
              <a:t> О.В.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2956882"/>
            <a:ext cx="6840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Зацвіте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калина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олімпієць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миру.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учителя — День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уроках)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перерви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мамина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ласка»;.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ЗСУ, яка проводилась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«Квіти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школи»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Лідерами учнівського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 були передані кошти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волонтеру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 -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Непийводі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в сумі 9 000 грн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“День української хустки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buAutoNum type="arabicPeriod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Акції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«Допоможи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святому Миколаю здійснити мрію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дитини»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непоборні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ярмарок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«Скринька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 до Захисників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України»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603" y="188640"/>
            <a:ext cx="4258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/>
                </a:solidFill>
              </a:rPr>
              <a:t>Педагоги-організатори</a:t>
            </a:r>
            <a:endParaRPr lang="uk-UA" sz="20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8072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88750"/>
            <a:ext cx="512922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Створення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медіацентру “Шкільна галактика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спортивному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«Спортивний волонтер»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Селфі-фест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Дня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вишиванки;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івент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фотоколажів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таким...”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57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188640"/>
            <a:ext cx="196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батьками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557972"/>
            <a:ext cx="71287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активно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НУШ - поставила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стало: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ярмарок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позаурочний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час;</a:t>
            </a:r>
          </a:p>
          <a:p>
            <a:pPr indent="4572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співпереживання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мікроклімату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стану;</a:t>
            </a:r>
          </a:p>
          <a:p>
            <a:pPr marL="285750" indent="-285750">
              <a:buFontTx/>
              <a:buChar char="-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озширення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606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охорони праці та безпеки життєдіяльності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908720"/>
            <a:ext cx="69847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метою навчального закладу у сфері профілактики дитячого травматизму є забезпечення умов реалізації конституційного права кожного громадянина на охорону життя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підвищення рівня безпеки життєдіяльності населення, особливо дітей, як передумови сталого соціального економічного розвитку країни. Проблеми поліпшення умов навчання всіх учасників освітнього процесу, попередження їх травматизму стають надалі все більш актуальними і широко обговорюються на загальнодержавному та місцевому рівнях.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значна увага приділялася заходам з попередження дитячого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травматизму; в школі розроблено систему дій на випадок повітряної тривоги, учні та педагогічні працівники ознайомлені з алгоритмом дій під час повітряної тривоги; в закладі освіти обладнано коридори першого поверху, як тимчасове укриття, налагоджено систему сповіщення. </a:t>
            </a:r>
          </a:p>
          <a:p>
            <a:pPr indent="4572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 контролюється дотримання санітарно-гігієнічних норм у закладі освіти. Питання щодо охорони праці збереження життя і здоров’я учасників освітнього процесу обговорюються на нарадах при директору. Систематично проводяться інструктажі з охорони праці та безпеки життєдіяльності. Випадки дитячого травматизму та травматизму серед працівників закладу освіти упродовж 2022/2023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виявлено.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72728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 – технічне забезпечення 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покращення умов</a:t>
            </a:r>
          </a:p>
          <a:p>
            <a:pPr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 кімната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філії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ступенів - ЗДО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(за кошти асистентів вчителів);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переоформлення фойє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філії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ступенів - ЗДО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(за кошти працівників закладу освіти),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поверх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кошти вчителів початкових класів та кошти ярмарки учнів 1-4 класів);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актової зали ОЗО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(за кошти батьківського фонду);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кабінету зарубіжної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 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філія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ступенів - ЗДО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 за кошти батьківського фонду),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виховної роботи та соціально- психологічного кабінету ОЗО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(за кошти педагогічних працівників);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 електроплиту для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харчоблоку у філії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ступенів - ЗДО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кошти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громади);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укріплено схил біля спортивної площадки ОЗО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(за підтримки підприємця Марчука В.,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Чебана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В.,  депутата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ТГ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Петрашишеного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Р., кошти працівників закладу освіти);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обладнано дитячий майданчик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філія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ступенів - ЗДО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 за підтримки батьківського фонду та старости села Боярина В.);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огорожі 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ступенів - ЗДО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(за кошти батьківського фонду та підтримки старости Боярина В., депутата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ТГ Білого А.)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 13 лавочок в ОЗО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кошти батьківського фонду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лавочок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філії «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ступенів - ЗДО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кошти підприємця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Кужного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8000 грн.);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придбано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генератори для закладів освіти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(два за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 батьківських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коштів, місцевого самоврядування 52200 грн., два за сприяння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Гановського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Р.)</a:t>
            </a:r>
          </a:p>
          <a:p>
            <a:pPr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тримано п’ять моніторів (за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Гановського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Р.)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5" y="620688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програмою фонду «ЮНІСЕФТ» отримали три тисячі євро за які придбано: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проектори;</a:t>
            </a:r>
          </a:p>
          <a:p>
            <a:pPr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екрани;</a:t>
            </a:r>
          </a:p>
          <a:p>
            <a:pPr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металопластикові двері в шкільну їдальню ОЗО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волонтерською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 «Школа в контейнері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-канцелярські приладдя;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-миючі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засоби, ковдри,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куллери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павербанків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волонтерською програмою допомога закладам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освіти: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хромбуки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Тимко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виготовив дерев’яні підставки, комплект розкладних лавочок і стола;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внески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філії «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ст.»</a:t>
            </a:r>
            <a:endParaRPr lang="uk-UA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33211"/>
              </p:ext>
            </p:extLst>
          </p:nvPr>
        </p:nvGraphicFramePr>
        <p:xfrm>
          <a:off x="1691680" y="806862"/>
          <a:ext cx="7200799" cy="576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302">
                  <a:extLst>
                    <a:ext uri="{9D8B030D-6E8A-4147-A177-3AD203B41FA5}">
                      <a16:colId xmlns:a16="http://schemas.microsoft.com/office/drawing/2014/main" val="3627775060"/>
                    </a:ext>
                  </a:extLst>
                </a:gridCol>
                <a:gridCol w="3147155">
                  <a:extLst>
                    <a:ext uri="{9D8B030D-6E8A-4147-A177-3AD203B41FA5}">
                      <a16:colId xmlns:a16="http://schemas.microsoft.com/office/drawing/2014/main" val="3389211496"/>
                    </a:ext>
                  </a:extLst>
                </a:gridCol>
                <a:gridCol w="1715142">
                  <a:extLst>
                    <a:ext uri="{9D8B030D-6E8A-4147-A177-3AD203B41FA5}">
                      <a16:colId xmlns:a16="http://schemas.microsoft.com/office/drawing/2014/main" val="198466405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908304654"/>
                    </a:ext>
                  </a:extLst>
                </a:gridCol>
              </a:tblGrid>
              <a:tr h="671192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ВИКОНАВЕЦЬ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39745"/>
                  </a:ext>
                </a:extLst>
              </a:tr>
              <a:tr h="3958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ГЕНЕРАТОР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631516"/>
                  </a:ext>
                </a:extLst>
              </a:tr>
              <a:tr h="61901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ВИКАЧКА ВИГРІБНИХ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ЯМ</a:t>
                      </a:r>
                    </a:p>
                    <a:p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КРАН ДЛЯ ВОДИ</a:t>
                      </a:r>
                    </a:p>
                    <a:p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КАБЕЛЬ ДЛЯ ПЛИТИ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287789"/>
                  </a:ext>
                </a:extLst>
              </a:tr>
              <a:tr h="24753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ПАЛИВО ДЛЯ ГЕНЕРАТОРА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544847"/>
                  </a:ext>
                </a:extLst>
              </a:tr>
              <a:tr h="23077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(ГЕНЕРАТОР)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20959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ЛОПАТИ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7148"/>
                  </a:ext>
                </a:extLst>
              </a:tr>
              <a:tr h="26924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АВТОМАТ(СВІТЛО)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4701"/>
                  </a:ext>
                </a:extLst>
              </a:tr>
              <a:tr h="18046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ТУАЛЕТНИЙ ПАПІР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621332"/>
                  </a:ext>
                </a:extLst>
              </a:tr>
              <a:tr h="30771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ВИКАЧКА ВИГРІБНОЇ ЯМИ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98735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ЛАМПОЧКИ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343904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МИЮЧІ ЗАСОБИ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201931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ЛАВОЧКИ(ФАРБА,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БОЛТИ)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26489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КРАН ЇДАЛЬНЯ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19949"/>
                  </a:ext>
                </a:extLst>
              </a:tr>
              <a:tr h="50899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КОВРИКИ ЇДАЛЬНЯ, ДОЗАТОР МИЛА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06424"/>
                  </a:ext>
                </a:extLst>
              </a:tr>
              <a:tr h="395824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ПІСОК,ЦЕМЕНТ,ФАРБА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2037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внески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філії «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ст.»</a:t>
            </a:r>
            <a:endParaRPr lang="uk-UA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61455"/>
              </p:ext>
            </p:extLst>
          </p:nvPr>
        </p:nvGraphicFramePr>
        <p:xfrm>
          <a:off x="1403648" y="773999"/>
          <a:ext cx="7560840" cy="5909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4759">
                  <a:extLst>
                    <a:ext uri="{9D8B030D-6E8A-4147-A177-3AD203B41FA5}">
                      <a16:colId xmlns:a16="http://schemas.microsoft.com/office/drawing/2014/main" val="1148196525"/>
                    </a:ext>
                  </a:extLst>
                </a:gridCol>
                <a:gridCol w="3155661">
                  <a:extLst>
                    <a:ext uri="{9D8B030D-6E8A-4147-A177-3AD203B41FA5}">
                      <a16:colId xmlns:a16="http://schemas.microsoft.com/office/drawing/2014/main" val="456248718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1318356014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1853703565"/>
                    </a:ext>
                  </a:extLst>
                </a:gridCol>
              </a:tblGrid>
              <a:tr h="48976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ЕЛЕКТРОДИ , ГАЙКИ,МЕТАЛ, РОЗЧИННИК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64444231"/>
                  </a:ext>
                </a:extLst>
              </a:tr>
              <a:tr h="28809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РЕМОНТНІ РОБОТИ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893927540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НАСАДКА ДЛЯ ШВАБРИ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339663553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БУДМАТЕРІАЛИ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740607187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ТЕФЛОНОВА  ЛЄНТА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4067839740"/>
                  </a:ext>
                </a:extLst>
              </a:tr>
              <a:tr h="28809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ІНТЕРНЕТ( ЯРМАРКА)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216119836"/>
                  </a:ext>
                </a:extLst>
              </a:tr>
              <a:tr h="28809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СВІТЛО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535357006"/>
                  </a:ext>
                </a:extLst>
              </a:tr>
              <a:tr h="28809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ПЛИТА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161461458"/>
                  </a:ext>
                </a:extLst>
              </a:tr>
              <a:tr h="29191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 ПЛИТИ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373079878"/>
                  </a:ext>
                </a:extLst>
              </a:tr>
              <a:tr h="28809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СВІТЛА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19027825"/>
                  </a:ext>
                </a:extLst>
              </a:tr>
              <a:tr h="28809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807254782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КОРЗИНА КВІТІВ ДО ПАМЯТНИКА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139817153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ОЗЕЛЕНЕННЯ,ТУМБЛЕР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68012068"/>
                  </a:ext>
                </a:extLst>
              </a:tr>
              <a:tr h="28809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ВИКАЧКА ЯМИ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217938646"/>
                  </a:ext>
                </a:extLst>
              </a:tr>
              <a:tr h="112323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ШПАКЛІВКА, ГРУНТОВКА</a:t>
                      </a: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13709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1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внески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ОЗО «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ст.»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зібрано на придбання генератора 37000 і 50 євро</a:t>
            </a:r>
            <a:r>
              <a:rPr lang="ru-RU" b="1" dirty="0"/>
              <a:t/>
            </a:r>
            <a:br>
              <a:rPr lang="ru-RU" b="1" dirty="0"/>
            </a:b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53355"/>
              </p:ext>
            </p:extLst>
          </p:nvPr>
        </p:nvGraphicFramePr>
        <p:xfrm>
          <a:off x="1043608" y="620687"/>
          <a:ext cx="8064895" cy="619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98">
                  <a:extLst>
                    <a:ext uri="{9D8B030D-6E8A-4147-A177-3AD203B41FA5}">
                      <a16:colId xmlns:a16="http://schemas.microsoft.com/office/drawing/2014/main" val="4215405093"/>
                    </a:ext>
                  </a:extLst>
                </a:gridCol>
                <a:gridCol w="2877740">
                  <a:extLst>
                    <a:ext uri="{9D8B030D-6E8A-4147-A177-3AD203B41FA5}">
                      <a16:colId xmlns:a16="http://schemas.microsoft.com/office/drawing/2014/main" val="3945940721"/>
                    </a:ext>
                  </a:extLst>
                </a:gridCol>
                <a:gridCol w="1867660">
                  <a:extLst>
                    <a:ext uri="{9D8B030D-6E8A-4147-A177-3AD203B41FA5}">
                      <a16:colId xmlns:a16="http://schemas.microsoft.com/office/drawing/2014/main" val="3145173194"/>
                    </a:ext>
                  </a:extLst>
                </a:gridCol>
                <a:gridCol w="2716597">
                  <a:extLst>
                    <a:ext uri="{9D8B030D-6E8A-4147-A177-3AD203B41FA5}">
                      <a16:colId xmlns:a16="http://schemas.microsoft.com/office/drawing/2014/main" val="3075182313"/>
                    </a:ext>
                  </a:extLst>
                </a:gridCol>
              </a:tblGrid>
              <a:tr h="351176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ВИКОНАВЕЦЬ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20271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ГЕНЕРАТОР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32362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Батьки: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Попов В. , </a:t>
                      </a:r>
                      <a:r>
                        <a:rPr lang="uk-UA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Григораш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А., </a:t>
                      </a:r>
                      <a:r>
                        <a:rPr lang="uk-UA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Пінтя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В., </a:t>
                      </a:r>
                      <a:r>
                        <a:rPr lang="uk-UA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Палагнюк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05456"/>
                  </a:ext>
                </a:extLst>
              </a:tr>
              <a:tr h="52790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масло для генератора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Семенко С.,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Кирилюк Т., Попов В.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404114"/>
                  </a:ext>
                </a:extLst>
              </a:tr>
              <a:tr h="52790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актової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банери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кабель для проектора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Кирилюк Т., Палагнюк Н., Бердник Т.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25308"/>
                  </a:ext>
                </a:extLst>
              </a:tr>
              <a:tr h="310530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бензокоси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Семенко С.,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Харицький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593556"/>
                  </a:ext>
                </a:extLst>
              </a:tr>
              <a:tr h="52790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Дизпаливо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масло для генератора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Семенко С.,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Харицький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Кирилюк Т.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074061"/>
                  </a:ext>
                </a:extLst>
              </a:tr>
              <a:tr h="52790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Вилки і розетка</a:t>
                      </a:r>
                      <a:r>
                        <a:rPr lang="ru-RU" sz="1400" b="1" dirty="0" smtClean="0"/>
                        <a:t/>
                      </a:r>
                      <a:br>
                        <a:rPr lang="ru-RU" sz="1400" b="1" dirty="0" smtClean="0"/>
                      </a:b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Семенко С.,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Харицький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92720"/>
                  </a:ext>
                </a:extLst>
              </a:tr>
              <a:tr h="5279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вшанування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творчої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обдарованості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Чебан І.,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Гордаш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І.,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Шумович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Л., Бердник К., Кирилюк 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75546"/>
                  </a:ext>
                </a:extLst>
              </a:tr>
              <a:tr h="52790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Ринки для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вазонів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шкатулка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дзеркалом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Кирилюк Т., Палагнюк Н.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32632"/>
                  </a:ext>
                </a:extLst>
              </a:tr>
              <a:tr h="745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Цемент для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встановлення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тротуарної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бруківки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укріплення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малої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Семенко С.,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Харицький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С.,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92171"/>
                  </a:ext>
                </a:extLst>
              </a:tr>
              <a:tr h="5279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Квіти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ринок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центральної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алеї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фарба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Колор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Кирилюк Т.,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Мінка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56848"/>
                  </a:ext>
                </a:extLst>
              </a:tr>
              <a:tr h="484818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9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Волонтерські внески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філія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ст.»</a:t>
            </a:r>
            <a:endParaRPr lang="uk-UA" dirty="0"/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52536"/>
              </p:ext>
            </p:extLst>
          </p:nvPr>
        </p:nvGraphicFramePr>
        <p:xfrm>
          <a:off x="1619672" y="908721"/>
          <a:ext cx="7128792" cy="42275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4656">
                  <a:extLst>
                    <a:ext uri="{9D8B030D-6E8A-4147-A177-3AD203B41FA5}">
                      <a16:colId xmlns:a16="http://schemas.microsoft.com/office/drawing/2014/main" val="553950687"/>
                    </a:ext>
                  </a:extLst>
                </a:gridCol>
                <a:gridCol w="1976300">
                  <a:extLst>
                    <a:ext uri="{9D8B030D-6E8A-4147-A177-3AD203B41FA5}">
                      <a16:colId xmlns:a16="http://schemas.microsoft.com/office/drawing/2014/main" val="2488656042"/>
                    </a:ext>
                  </a:extLst>
                </a:gridCol>
                <a:gridCol w="1693969">
                  <a:extLst>
                    <a:ext uri="{9D8B030D-6E8A-4147-A177-3AD203B41FA5}">
                      <a16:colId xmlns:a16="http://schemas.microsoft.com/office/drawing/2014/main" val="2876943245"/>
                    </a:ext>
                  </a:extLst>
                </a:gridCol>
                <a:gridCol w="2893867">
                  <a:extLst>
                    <a:ext uri="{9D8B030D-6E8A-4147-A177-3AD203B41FA5}">
                      <a16:colId xmlns:a16="http://schemas.microsoft.com/office/drawing/2014/main" val="2867872368"/>
                    </a:ext>
                  </a:extLst>
                </a:gridCol>
              </a:tblGrid>
              <a:tr h="637953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         </a:t>
                      </a: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СУМА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ВИКОНАВЕЦЬ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319371289"/>
                  </a:ext>
                </a:extLst>
              </a:tr>
              <a:tr h="765236">
                <a:tc>
                  <a:txBody>
                    <a:bodyPr/>
                    <a:lstStyle/>
                    <a:p>
                      <a:r>
                        <a:rPr lang="uk-UA" sz="1800" dirty="0"/>
                        <a:t>1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«СМІЛИВА ГРИВНЯ»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    5200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УЧНІ</a:t>
                      </a:r>
                      <a:endParaRPr lang="ru-RU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504417795"/>
                  </a:ext>
                </a:extLst>
              </a:tr>
              <a:tr h="765236">
                <a:tc>
                  <a:txBody>
                    <a:bodyPr/>
                    <a:lstStyle/>
                    <a:p>
                      <a:r>
                        <a:rPr lang="uk-UA" sz="1800" dirty="0"/>
                        <a:t>2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«ЩЕДРИЙ</a:t>
                      </a:r>
                      <a:r>
                        <a:rPr lang="uk-UA" sz="1800" baseline="0" dirty="0"/>
                        <a:t> ВІВТОРОК»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     8000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УЧНІ</a:t>
                      </a:r>
                      <a:endParaRPr lang="ru-RU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468005251"/>
                  </a:ext>
                </a:extLst>
              </a:tr>
              <a:tr h="1421163">
                <a:tc>
                  <a:txBody>
                    <a:bodyPr/>
                    <a:lstStyle/>
                    <a:p>
                      <a:r>
                        <a:rPr lang="uk-UA" sz="1800" dirty="0"/>
                        <a:t>3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ДОПОМОГА </a:t>
                      </a:r>
                      <a:r>
                        <a:rPr lang="uk-UA" sz="1800" dirty="0" smtClean="0"/>
                        <a:t>ВОЇНУ</a:t>
                      </a:r>
                      <a:endParaRPr lang="uk-UA" sz="1800" dirty="0"/>
                    </a:p>
                    <a:p>
                      <a:r>
                        <a:rPr lang="uk-UA" sz="1800" dirty="0" smtClean="0"/>
                        <a:t>ПЕРНАЮ </a:t>
                      </a:r>
                      <a:r>
                        <a:rPr lang="uk-UA" sz="1800" dirty="0"/>
                        <a:t>В.Г</a:t>
                      </a:r>
                    </a:p>
                    <a:p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     7600</a:t>
                      </a:r>
                    </a:p>
                    <a:p>
                      <a:endParaRPr lang="uk-UA" sz="1800" dirty="0"/>
                    </a:p>
                    <a:p>
                      <a:endParaRPr lang="uk-UA" sz="1800" dirty="0"/>
                    </a:p>
                    <a:p>
                      <a:r>
                        <a:rPr lang="uk-UA" sz="1800" dirty="0"/>
                        <a:t>     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УЧНІ</a:t>
                      </a:r>
                      <a:endParaRPr lang="ru-RU" sz="1800" dirty="0"/>
                    </a:p>
                    <a:p>
                      <a:endParaRPr lang="ru-RU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4165682519"/>
                  </a:ext>
                </a:extLst>
              </a:tr>
              <a:tr h="63795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ВСЬОГО: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      20800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398883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0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603" y="188640"/>
            <a:ext cx="4258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Кадрове забезпечення</a:t>
            </a:r>
            <a:endParaRPr lang="uk-UA" sz="32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980728"/>
            <a:ext cx="67687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202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ОЗО працювало 71 педагогічних працівників: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сумісників - 7;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дошкільної установи -  6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та якісний склад педагогічних працівників: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оценти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андидати наук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чителів методистів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тарших вчителів – 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чителі вищої категорії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чителі першої категорії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чителі другої категорії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пеціалістів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Незакінчена вища освіта – 7;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Лауреатів районних премій – 8;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Лауреатів обласних премій – 6;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Відмінники освіти України – 6.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Волонтерські внески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ст.»</a:t>
            </a:r>
            <a:endParaRPr lang="uk-UA" dirty="0"/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52716"/>
              </p:ext>
            </p:extLst>
          </p:nvPr>
        </p:nvGraphicFramePr>
        <p:xfrm>
          <a:off x="1619672" y="764704"/>
          <a:ext cx="7416823" cy="38727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7470">
                  <a:extLst>
                    <a:ext uri="{9D8B030D-6E8A-4147-A177-3AD203B41FA5}">
                      <a16:colId xmlns:a16="http://schemas.microsoft.com/office/drawing/2014/main" val="1175485370"/>
                    </a:ext>
                  </a:extLst>
                </a:gridCol>
                <a:gridCol w="2056150">
                  <a:extLst>
                    <a:ext uri="{9D8B030D-6E8A-4147-A177-3AD203B41FA5}">
                      <a16:colId xmlns:a16="http://schemas.microsoft.com/office/drawing/2014/main" val="2876000585"/>
                    </a:ext>
                  </a:extLst>
                </a:gridCol>
                <a:gridCol w="1762413">
                  <a:extLst>
                    <a:ext uri="{9D8B030D-6E8A-4147-A177-3AD203B41FA5}">
                      <a16:colId xmlns:a16="http://schemas.microsoft.com/office/drawing/2014/main" val="1129932099"/>
                    </a:ext>
                  </a:extLst>
                </a:gridCol>
                <a:gridCol w="3010790">
                  <a:extLst>
                    <a:ext uri="{9D8B030D-6E8A-4147-A177-3AD203B41FA5}">
                      <a16:colId xmlns:a16="http://schemas.microsoft.com/office/drawing/2014/main" val="199192872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uk-UA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         </a:t>
                      </a: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СУМА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ВИКОНАВЕЦЬ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361574779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Збір коштів на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Клішковецькому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базарі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294521697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ярмарок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грн.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62279295"/>
                  </a:ext>
                </a:extLst>
              </a:tr>
              <a:tr h="54521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Миловаріння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свічок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2596486504"/>
                  </a:ext>
                </a:extLst>
              </a:tr>
              <a:tr h="5648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Скринька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любові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Захисників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грн.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2293282001"/>
                  </a:ext>
                </a:extLst>
              </a:tr>
              <a:tr h="5648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Збір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наклейок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учнем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грн.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358852399"/>
                  </a:ext>
                </a:extLst>
              </a:tr>
              <a:tr h="75664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15026 грн.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52965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6632"/>
            <a:ext cx="6318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Кошти </a:t>
            </a:r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 САМОВРЯДУВАННЯ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ст.»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9207"/>
              </p:ext>
            </p:extLst>
          </p:nvPr>
        </p:nvGraphicFramePr>
        <p:xfrm>
          <a:off x="1835696" y="836712"/>
          <a:ext cx="7200799" cy="60361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9195">
                  <a:extLst>
                    <a:ext uri="{9D8B030D-6E8A-4147-A177-3AD203B41FA5}">
                      <a16:colId xmlns:a16="http://schemas.microsoft.com/office/drawing/2014/main" val="4358872"/>
                    </a:ext>
                  </a:extLst>
                </a:gridCol>
                <a:gridCol w="2401587">
                  <a:extLst>
                    <a:ext uri="{9D8B030D-6E8A-4147-A177-3AD203B41FA5}">
                      <a16:colId xmlns:a16="http://schemas.microsoft.com/office/drawing/2014/main" val="1423695572"/>
                    </a:ext>
                  </a:extLst>
                </a:gridCol>
                <a:gridCol w="1261706">
                  <a:extLst>
                    <a:ext uri="{9D8B030D-6E8A-4147-A177-3AD203B41FA5}">
                      <a16:colId xmlns:a16="http://schemas.microsoft.com/office/drawing/2014/main" val="1787478073"/>
                    </a:ext>
                  </a:extLst>
                </a:gridCol>
                <a:gridCol w="2808311">
                  <a:extLst>
                    <a:ext uri="{9D8B030D-6E8A-4147-A177-3AD203B41FA5}">
                      <a16:colId xmlns:a16="http://schemas.microsoft.com/office/drawing/2014/main" val="820401488"/>
                    </a:ext>
                  </a:extLst>
                </a:gridCol>
              </a:tblGrid>
              <a:tr h="608647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СУМА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ВИКОНАВЕЦЬ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088490335"/>
                  </a:ext>
                </a:extLst>
              </a:tr>
              <a:tr h="972452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БЕНЗИН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ЧИСТКА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КРИНИЦІ</a:t>
                      </a:r>
                    </a:p>
                    <a:p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ФАРБА</a:t>
                      </a:r>
                    </a:p>
                    <a:p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ПЛОЩАДКИ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СТАРОСТА БОЯРИН 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В.М</a:t>
                      </a:r>
                    </a:p>
                    <a:p>
                      <a:endParaRPr lang="uk-UA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БІЛИЙ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А.І депутат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921883667"/>
                  </a:ext>
                </a:extLst>
              </a:tr>
              <a:tr h="716649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ПЛИТА Б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Клішковецької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ТГ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ДРОНЬ В.В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608048581"/>
                  </a:ext>
                </a:extLst>
              </a:tr>
              <a:tr h="806185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 ПЛИТА ДЛЯ ХАРЧОБЛОКУ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Клішковецької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ТГ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ДРОНЬ В.В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 громади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321003231"/>
                  </a:ext>
                </a:extLst>
              </a:tr>
              <a:tr h="75286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ПІДКЛЮЧЕННЯ ДО МЕРЕЖІ ІНТЕРНЕТ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Клішковецької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ТГ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ДРОНЬ 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 громад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912673741"/>
                  </a:ext>
                </a:extLst>
              </a:tr>
              <a:tr h="752866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ЛАМІНАТОР</a:t>
                      </a: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(РЕСУРСНА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КІМНАТА)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Клішковецької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ТГ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ДРОНЬ 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614573291"/>
                  </a:ext>
                </a:extLst>
              </a:tr>
              <a:tr h="1411623"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МЕТОДИЧНА ЛІТЕРАТУРА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(РЕСУРСНА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КІМНАТА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ВСЬОГО: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52200</a:t>
                      </a:r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</a:t>
                      </a:r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ОСВІТИ</a:t>
                      </a:r>
                    </a:p>
                    <a:p>
                      <a:r>
                        <a:rPr lang="uk-UA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КОВАЛЬ А.С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92819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1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6632"/>
            <a:ext cx="6318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закладу освіти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ст.»</a:t>
            </a:r>
            <a:endParaRPr lang="uk-UA" dirty="0"/>
          </a:p>
          <a:p>
            <a:pPr algn="ctr"/>
            <a:endParaRPr lang="uk-UA" dirty="0"/>
          </a:p>
          <a:p>
            <a:pPr algn="ctr"/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50000"/>
          <a:stretch/>
        </p:blipFill>
        <p:spPr>
          <a:xfrm>
            <a:off x="2286000" y="1017603"/>
            <a:ext cx="61610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76672"/>
            <a:ext cx="32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внески вчителів</a:t>
            </a:r>
            <a:endParaRPr lang="uk-UA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980728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обладнання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рекреаційної зони біля криниці, встановлення цебрина – 11550 грн. в ОЗО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ступенів»;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учительської кімнати –  3000грн. в ОЗО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ступенів»;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диванчиків в коридорах першого поверху за рахунок коштів вчителів початкових класів – 6400грн. в ОЗО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ридбання футболок для команди закладу «Нове покоління» за рахунок коштів вчителів-5000 грн.; </a:t>
            </a:r>
          </a:p>
          <a:p>
            <a:pPr marL="285750" indent="-285750">
              <a:buFontTx/>
              <a:buChar char="-"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обслуговування генератора 9000 грн. (кошти всіх працівників закладу освіти);</a:t>
            </a:r>
            <a:r>
              <a:rPr lang="ru-RU" b="1" dirty="0"/>
              <a:t/>
            </a:r>
            <a:br>
              <a:rPr lang="ru-RU" b="1" dirty="0"/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14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76672"/>
            <a:ext cx="314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внески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спонсорів</a:t>
            </a:r>
            <a:endParaRPr lang="uk-UA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980728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2003 р. -6500 грн., 100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 «Добре Разом» – 2000 грн.;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Катринуца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 – 2000 грн.;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вапно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кг.</a:t>
            </a:r>
            <a:r>
              <a:rPr lang="ru-RU" b="1" dirty="0"/>
              <a:t/>
            </a:r>
            <a:br>
              <a:rPr lang="ru-RU" b="1" dirty="0"/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46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89325"/>
              </p:ext>
            </p:extLst>
          </p:nvPr>
        </p:nvGraphicFramePr>
        <p:xfrm>
          <a:off x="1619672" y="1124743"/>
          <a:ext cx="7416824" cy="550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476">
                  <a:extLst>
                    <a:ext uri="{9D8B030D-6E8A-4147-A177-3AD203B41FA5}">
                      <a16:colId xmlns:a16="http://schemas.microsoft.com/office/drawing/2014/main" val="688811964"/>
                    </a:ext>
                  </a:extLst>
                </a:gridCol>
                <a:gridCol w="1988879">
                  <a:extLst>
                    <a:ext uri="{9D8B030D-6E8A-4147-A177-3AD203B41FA5}">
                      <a16:colId xmlns:a16="http://schemas.microsoft.com/office/drawing/2014/main" val="381754165"/>
                    </a:ext>
                  </a:extLst>
                </a:gridCol>
                <a:gridCol w="1796462">
                  <a:extLst>
                    <a:ext uri="{9D8B030D-6E8A-4147-A177-3AD203B41FA5}">
                      <a16:colId xmlns:a16="http://schemas.microsoft.com/office/drawing/2014/main" val="2635478313"/>
                    </a:ext>
                  </a:extLst>
                </a:gridCol>
                <a:gridCol w="2858007">
                  <a:extLst>
                    <a:ext uri="{9D8B030D-6E8A-4147-A177-3AD203B41FA5}">
                      <a16:colId xmlns:a16="http://schemas.microsoft.com/office/drawing/2014/main" val="2952320681"/>
                    </a:ext>
                  </a:extLst>
                </a:gridCol>
              </a:tblGrid>
              <a:tr h="901990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НАЗВА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СУМА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ВИКОНАВЕЦЬ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3556651897"/>
                  </a:ext>
                </a:extLst>
              </a:tr>
              <a:tr h="844171">
                <a:tc>
                  <a:txBody>
                    <a:bodyPr/>
                    <a:lstStyle/>
                    <a:p>
                      <a:r>
                        <a:rPr lang="uk-UA" sz="1800" dirty="0"/>
                        <a:t>1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ГЕНЕРАТОР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2600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ВЧИТЕЛІ</a:t>
                      </a:r>
                      <a:endParaRPr lang="ru-RU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822125267"/>
                  </a:ext>
                </a:extLst>
              </a:tr>
              <a:tr h="1457063">
                <a:tc>
                  <a:txBody>
                    <a:bodyPr/>
                    <a:lstStyle/>
                    <a:p>
                      <a:r>
                        <a:rPr lang="uk-UA" sz="1800" dirty="0"/>
                        <a:t>2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РЕСУРСНА КІМНАТА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21000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ВЧИТЕЛІ</a:t>
                      </a:r>
                      <a:endParaRPr lang="ru-RU" sz="1800" dirty="0"/>
                    </a:p>
                    <a:p>
                      <a:endParaRPr lang="ru-RU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369749004"/>
                  </a:ext>
                </a:extLst>
              </a:tr>
              <a:tr h="1000834">
                <a:tc>
                  <a:txBody>
                    <a:bodyPr/>
                    <a:lstStyle/>
                    <a:p>
                      <a:r>
                        <a:rPr lang="uk-UA" sz="1800" dirty="0"/>
                        <a:t>3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ДОПОМОГА</a:t>
                      </a:r>
                      <a:r>
                        <a:rPr lang="ru-RU" sz="1800" baseline="0" dirty="0"/>
                        <a:t> ВОЇНУ</a:t>
                      </a:r>
                    </a:p>
                    <a:p>
                      <a:r>
                        <a:rPr lang="ru-RU" sz="1800" baseline="0" dirty="0"/>
                        <a:t>БІЛОМУ Д.В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3000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ВЧИТЕЛІ</a:t>
                      </a:r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2632636116"/>
                  </a:ext>
                </a:extLst>
              </a:tr>
              <a:tr h="13010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7ДЕННИЙ</a:t>
                      </a:r>
                      <a:r>
                        <a:rPr lang="ru-RU" sz="1800" baseline="0" dirty="0" smtClean="0"/>
                        <a:t> ЗАРОБІТОК</a:t>
                      </a:r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ВСЬОГО</a:t>
                      </a:r>
                      <a:r>
                        <a:rPr lang="ru-RU" sz="1800" dirty="0"/>
                        <a:t>: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65000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26600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ВЧИТЕЛІ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91600</a:t>
                      </a:r>
                      <a:endParaRPr lang="ru-RU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229610068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5128" y="476672"/>
            <a:ext cx="687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Вчительські кошти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філія «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ст.»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36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плани та перспективи для утвердження  іміджу закладу освіти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764704"/>
            <a:ext cx="74168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Удосконалювати сучасне освітнє середовище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комфортного       перебування всіх учасників освітнього процесу: установлення пандусів,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кібербезпека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психологічна безпека,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язбережувальні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технології, якість харчування, здоровий спосіб життя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 якісні освітні послуги відповідно до потреб учнів та запитів батьків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рацювати над розширенням кількості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філій МБА на базі ОЗО (відділення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географії, історії)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допрофільне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 клас)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профільне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(11 клас);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апровадити профільне навчання в 10 класах: історія, українська мова; 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озпочати роботу над впровадженням програми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за допомогою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ConCom4EG IT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порушити клопотання перед засновником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ТГ про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 огорожі в 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дошкільній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 та майданчика для проведення урочистостей біля центрального корпусу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Малинецького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ст.;</a:t>
            </a:r>
          </a:p>
          <a:p>
            <a:pPr algn="just">
              <a:buFontTx/>
              <a:buChar char="-"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з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Малинецьким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старостинським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округом, старостою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Бояриним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В.М., батьківською громадськістю облаштувати нову локацію – клас під відкритим небом;</a:t>
            </a:r>
          </a:p>
          <a:p>
            <a:pPr algn="just"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владою ТГ, батьківською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громадкістю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спонсорами обладнати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облаштувати нову локацію – клас під відкритим небом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засновником, спонсорами працювати над зміцненням матеріально-технічної бази: заміна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дверей в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центральному корпусі,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тепломережі у філії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реконструкцція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входу на харчоблок (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умивальників у корпусі їдальні (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ТИРу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Клішківці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 класів 3, швейних машинок 4, принтерів 2, меблів для бібліотек 2 комплекти, меблів для кабінету практичного психолога 2 комплекти, столів у шкільну їдальню 20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інформаційних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учнівських столів 40, стільців 80, офісних стільців для актової зали 100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(Малинці), проекційних установок 6, ноутбуків 20, комп'ютерів 10,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мультиборди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комплекти роздаткових матеріалів для інклюзивних класів 8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участь в асоціації ВГУ, співпрацю з Корпусом миру, фондом Кличка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міжнародним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Демократична школа,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молодіжною організацією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ТГ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різноманітнити та оптимізувати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мережу гурткової роботи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прияти результативній участі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старшокласників у патріотичних іграх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Сокіл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-Джура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заходи в рамках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Партнерство в освіті (Наказ № 83 від 22.11.2021 р.)</a:t>
            </a:r>
          </a:p>
          <a:p>
            <a:pPr>
              <a:buFontTx/>
              <a:buChar char="-"/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відео спостереження шкільного подвір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 в ОЗО «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ступенів» філії «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ступенів - ЗДО»;</a:t>
            </a: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57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32656"/>
            <a:ext cx="688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ТГ щодо розвитку опорного закладу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908720"/>
            <a:ext cx="712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будівництва спортивного залу (центральний корпус)</a:t>
            </a:r>
          </a:p>
          <a:p>
            <a:pPr algn="just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прибудова внутрішньої вбиральні (корпус початкових класів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ЗЗСО)</a:t>
            </a:r>
          </a:p>
          <a:p>
            <a:pPr algn="just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переходу до вбиральні (центральний корпус)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68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688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Управлінська діяльність</a:t>
            </a:r>
            <a:endParaRPr lang="uk-UA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1" y="908720"/>
            <a:ext cx="6480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Річного плану роботи в ОЗО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було проведено 9 педагогічних рад:</a:t>
            </a: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1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2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2022 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4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5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2022 р.</a:t>
            </a: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6  від 22 лютого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7 від 5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8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травня 2023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№ 9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станом освітнього процесу здійснюється відповідно до плану внутрішнього контролю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контроль.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46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5654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 закладу освіти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412776"/>
            <a:ext cx="2233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 Наталія Григорівна</a:t>
            </a:r>
            <a:endPara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завідувач філії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ОЗО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Клішковецький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І-ІІІ ст.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Малинецький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ЗЗСО І-ІІ ст. – дошкільний заклад освіти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https://lh6.googleusercontent.com/OtswFDGZtrCESznaKasmxzEyrgiq1skWOgLd0aAojRGY-q2Z8ohHy8NdogZ2-TtDUVdU5Pyl7XCCf89l-XarMZDSQ8wKv03XI2rf9PfOrdQWOFClnIo7-JkIuLG_kgSK7RBgC-wVS-lP4pM=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" y="764704"/>
            <a:ext cx="2049833" cy="2088232"/>
          </a:xfrm>
          <a:prstGeom prst="round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5900" r="2529" b="4851"/>
          <a:stretch/>
        </p:blipFill>
        <p:spPr>
          <a:xfrm>
            <a:off x="4211960" y="840778"/>
            <a:ext cx="1983332" cy="2100428"/>
          </a:xfrm>
          <a:prstGeom prst="round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195292" y="1340768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 Людмила Дмитрівна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навчально-виховної роботи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  <p:pic>
        <p:nvPicPr>
          <p:cNvPr id="11" name="Рисунок 10" descr="IMG-20e88eacd7c56d8af340183d7bc25653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99" y="3233886"/>
            <a:ext cx="2160240" cy="2458261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9051" r="25850" b="18500"/>
          <a:stretch/>
        </p:blipFill>
        <p:spPr>
          <a:xfrm>
            <a:off x="4207957" y="3275826"/>
            <a:ext cx="1998911" cy="2313414"/>
          </a:xfrm>
          <a:prstGeom prst="round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11760" y="3429000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Кузик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Михайлина Михайлівна </a:t>
            </a:r>
          </a:p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заступник директора з виховної роботи</a:t>
            </a:r>
          </a:p>
          <a:p>
            <a:pPr algn="ctr"/>
            <a:endParaRPr lang="uk-UA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426892" y="3429000"/>
            <a:ext cx="2033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Числаш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Вікторія Вікторівна </a:t>
            </a:r>
          </a:p>
          <a:p>
            <a:pPr algn="ctr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– заступник</a:t>
            </a: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завідувача філії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ОЗО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Клішковецький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ЗЗСО І-ІІІ ст.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Малинецький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ЗЗСО І-ІІ ст.</a:t>
            </a:r>
          </a:p>
          <a:p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5654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 закладу освіти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412776"/>
            <a:ext cx="451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967334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7431"/>
            <a:ext cx="1657945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51719" y="1196752"/>
            <a:ext cx="1944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Кирилюк Сергій </a:t>
            </a:r>
            <a:r>
              <a:rPr lang="uk-UA" sz="1400" b="1" i="1" dirty="0" err="1">
                <a:latin typeface="Times New Roman" pitchFamily="18" charset="0"/>
                <a:cs typeface="Times New Roman" pitchFamily="18" charset="0"/>
              </a:rPr>
              <a:t>Миколаєвич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заступник директора</a:t>
            </a: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 навчально-виховної роботи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1196752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err="1">
                <a:latin typeface="Times New Roman" pitchFamily="18" charset="0"/>
                <a:cs typeface="Times New Roman" pitchFamily="18" charset="0"/>
              </a:rPr>
              <a:t>Дячук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 Альона Анатоліївна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заступник директора</a:t>
            </a:r>
          </a:p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з навчально-виховної роботи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820519"/>
            <a:ext cx="1767352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5" descr="Немає опису світлини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501" y="2915765"/>
            <a:ext cx="2000264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96670" y="3068960"/>
            <a:ext cx="1971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Рогожа Людмила Василівна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виховної 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(філія)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6773" y="4656302"/>
            <a:ext cx="1785950" cy="2071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355975" y="4941168"/>
            <a:ext cx="2088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Маркуляк</a:t>
            </a:r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Василівна – 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навчально-виховної роботи (філія)</a:t>
            </a:r>
          </a:p>
          <a:p>
            <a:endParaRPr lang="uk-UA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12201" r="27951" b="54200"/>
          <a:stretch/>
        </p:blipFill>
        <p:spPr>
          <a:xfrm>
            <a:off x="4211961" y="3104939"/>
            <a:ext cx="1728192" cy="1836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183235" y="3429000"/>
            <a:ext cx="1701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Біла Наталія </a:t>
            </a:r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Анатоліївна -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виховної 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(філія)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7241</Words>
  <Application>Microsoft Office PowerPoint</Application>
  <PresentationFormat>Экран (4:3)</PresentationFormat>
  <Paragraphs>1108</Paragraphs>
  <Slides>78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Директор</cp:lastModifiedBy>
  <cp:revision>303</cp:revision>
  <dcterms:created xsi:type="dcterms:W3CDTF">2023-05-19T11:41:42Z</dcterms:created>
  <dcterms:modified xsi:type="dcterms:W3CDTF">2023-06-13T13:44:13Z</dcterms:modified>
</cp:coreProperties>
</file>