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82" r:id="rId26"/>
    <p:sldId id="283" r:id="rId27"/>
    <p:sldId id="284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obster" panose="020B0604020202020204" charset="-5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gAGSvlT98gel1ml8WvxxoLQ2+p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95a3aa84f1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295a3aa84f1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5a3aa84f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95a3aa84f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5a3aa84f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95a3aa84f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5a3aa84f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295a3aa84f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95a3aa84f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295a3aa84f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95a3aa84f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295a3aa84f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95a3aa84f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295a3aa84f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97cc076e27_3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297cc076e27_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97cc076e27_3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97cc076e27_3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97cc076e27_3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297cc076e27_3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5a3aa84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95a3aa84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97cc076e27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97cc076e27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97cc076e27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297cc076e27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97cc076e27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297cc076e27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97cc076e27_3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97cc076e27_3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97cc076e27_3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97cc076e27_3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97cc076e27_3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297cc076e27_3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7cc076e27_3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7cc076e27_3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97cc076e27_3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g297cc076e27_3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95a3aa84f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95a3aa84f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95a3aa84f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95a3aa84f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95a3aa84f1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295a3aa84f1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5a3aa84f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95a3aa84f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5a3aa84f1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295a3aa84f1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95a3aa84f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95a3aa84f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5a3aa84f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95a3aa84f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5476460" y="308113"/>
            <a:ext cx="6321288" cy="1073426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228600" y="1898374"/>
            <a:ext cx="4543425" cy="79513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596350" y="1073425"/>
            <a:ext cx="3322500" cy="620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596348" y="457200"/>
            <a:ext cx="3478695" cy="38762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851225" y="642425"/>
            <a:ext cx="3067500" cy="14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 - 9 Б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1600" b="1" i="1">
                <a:latin typeface="Times New Roman"/>
                <a:ea typeface="Times New Roman"/>
                <a:cs typeface="Times New Roman"/>
                <a:sym typeface="Times New Roman"/>
              </a:rPr>
              <a:t>Боцько Дар’я Йосипівна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body" idx="1"/>
          </p:nvPr>
        </p:nvSpPr>
        <p:spPr>
          <a:xfrm>
            <a:off x="5476450" y="562125"/>
            <a:ext cx="6321300" cy="32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3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br>
              <a:rPr lang="uk-UA" sz="23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3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3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3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8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«Українська хустка – наш оберіг»</a:t>
            </a:r>
            <a:endParaRPr sz="18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8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Соборності України «Єдина країна - єдиний народ»</a:t>
            </a:r>
            <a:endParaRPr sz="18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8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«Без війни, без вини… Голодомор 1932-1933 років»</a:t>
            </a:r>
            <a:endParaRPr sz="18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8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«Небесна сотня в небо полетіла»</a:t>
            </a:r>
            <a:endParaRPr sz="18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-UA" sz="18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«Материнська вишиванка»</a:t>
            </a:r>
            <a:endParaRPr sz="18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body" idx="2"/>
          </p:nvPr>
        </p:nvSpPr>
        <p:spPr>
          <a:xfrm>
            <a:off x="228563" y="2057525"/>
            <a:ext cx="4543500" cy="3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b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</a:t>
            </a:r>
            <a:endParaRPr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uk-UA" sz="1900" b="1" i="1">
                <a:latin typeface="Times New Roman"/>
                <a:ea typeface="Times New Roman"/>
                <a:cs typeface="Times New Roman"/>
                <a:sym typeface="Times New Roman"/>
              </a:rPr>
              <a:t>Перший урок «Живе і буде жити Україна, ніхто не спинить крил наших політ!»</a:t>
            </a:r>
            <a:endParaRPr sz="19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uk-UA" sz="19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«Люби й шануй свою рідну країну»</a:t>
            </a:r>
            <a:endParaRPr sz="19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7894"/>
              <a:buNone/>
            </a:pPr>
            <a:r>
              <a:rPr lang="uk-UA" sz="1900" b="1" i="1">
                <a:latin typeface="Times New Roman"/>
                <a:ea typeface="Times New Roman"/>
                <a:cs typeface="Times New Roman"/>
                <a:sym typeface="Times New Roman"/>
              </a:rPr>
              <a:t>Спільне написання радіодиктанту національної єдності 2023 – Дороги України</a:t>
            </a:r>
            <a:br>
              <a:rPr lang="uk-UA" sz="1900" b="1" i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900" b="1" i="1">
                <a:latin typeface="Times New Roman"/>
                <a:ea typeface="Times New Roman"/>
                <a:cs typeface="Times New Roman"/>
                <a:sym typeface="Times New Roman"/>
              </a:rPr>
              <a:t>Збір коштів на потреби ЗСУ</a:t>
            </a:r>
            <a:endParaRPr sz="19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endParaRPr sz="19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t="25071"/>
          <a:stretch/>
        </p:blipFill>
        <p:spPr>
          <a:xfrm>
            <a:off x="6195951" y="3703325"/>
            <a:ext cx="5193226" cy="2918474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5a3aa84f1_0_121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295a3aa84f1_0_121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295a3aa84f1_0_121"/>
          <p:cNvSpPr/>
          <p:nvPr/>
        </p:nvSpPr>
        <p:spPr>
          <a:xfrm>
            <a:off x="1600850" y="457200"/>
            <a:ext cx="3171300" cy="107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1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Класний керівник           Бучача Людмила Вікторівна</a:t>
            </a:r>
            <a:endParaRPr sz="2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95a3aa84f1_0_121"/>
          <p:cNvSpPr/>
          <p:nvPr/>
        </p:nvSpPr>
        <p:spPr>
          <a:xfrm>
            <a:off x="228600" y="457200"/>
            <a:ext cx="1180200" cy="107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5-Б клас</a:t>
            </a:r>
            <a:endParaRPr sz="24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95a3aa84f1_0_121"/>
          <p:cNvSpPr txBox="1">
            <a:spLocks noGrp="1"/>
          </p:cNvSpPr>
          <p:nvPr>
            <p:ph type="body" idx="1"/>
          </p:nvPr>
        </p:nvSpPr>
        <p:spPr>
          <a:xfrm>
            <a:off x="5476450" y="523625"/>
            <a:ext cx="63213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g295a3aa84f1_0_121"/>
          <p:cNvSpPr txBox="1">
            <a:spLocks noGrp="1"/>
          </p:cNvSpPr>
          <p:nvPr>
            <p:ph type="body" idx="2"/>
          </p:nvPr>
        </p:nvSpPr>
        <p:spPr>
          <a:xfrm>
            <a:off x="228600" y="1962288"/>
            <a:ext cx="454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g295a3aa84f1_0_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1200" y="3983775"/>
            <a:ext cx="2911024" cy="27366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1" name="Google Shape;211;g295a3aa84f1_0_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6175" y="3983775"/>
            <a:ext cx="3287075" cy="27366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12" name="Google Shape;212;g295a3aa84f1_0_121"/>
          <p:cNvSpPr txBox="1"/>
          <p:nvPr/>
        </p:nvSpPr>
        <p:spPr>
          <a:xfrm>
            <a:off x="400475" y="3009575"/>
            <a:ext cx="386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95a3aa84f1_0_121"/>
          <p:cNvSpPr txBox="1"/>
          <p:nvPr/>
        </p:nvSpPr>
        <p:spPr>
          <a:xfrm>
            <a:off x="2407675" y="3368175"/>
            <a:ext cx="737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295a3aa84f1_0_121"/>
          <p:cNvSpPr txBox="1"/>
          <p:nvPr/>
        </p:nvSpPr>
        <p:spPr>
          <a:xfrm>
            <a:off x="228600" y="2693375"/>
            <a:ext cx="5457600" cy="4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Перший урок “ Ми - українці!!;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Участь у волонтерському русі (збір продуктів харчування, коштів для ЗСУ);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виховна година “Україна - моя Батьківщина”;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Година спілкування “Ми гідні нащадки козацької слави!”;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Екскурсія до історичних місць м.Чернівці;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Щоденні хвилини мовчання та молитва за загиблими;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uk-UA" sz="2000" b="1">
                <a:solidFill>
                  <a:schemeClr val="dk1"/>
                </a:solidFill>
              </a:rPr>
              <a:t>Участь у Всеукраїнському радіодиктанті єдності”.</a:t>
            </a:r>
            <a:endParaRPr sz="2000" b="1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95a3aa84f1_0_121"/>
          <p:cNvSpPr txBox="1"/>
          <p:nvPr/>
        </p:nvSpPr>
        <p:spPr>
          <a:xfrm>
            <a:off x="6211250" y="2023450"/>
            <a:ext cx="600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g295a3aa84f1_0_121"/>
          <p:cNvSpPr txBox="1"/>
          <p:nvPr/>
        </p:nvSpPr>
        <p:spPr>
          <a:xfrm>
            <a:off x="5476450" y="1381525"/>
            <a:ext cx="6715800" cy="22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uk-U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Година спілкування “День Гідності і Свободи в Україні”;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uk-U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Акція “Запали свічку пам'яті “;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uk-U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Участь у флешмобі “Хустку одягаю - перемогу закликаю” ;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uk-U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Уявна екскурсія “Сім чудес України”.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95a3aa84f1_0_77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95a3aa84f1_0_77"/>
          <p:cNvSpPr/>
          <p:nvPr/>
        </p:nvSpPr>
        <p:spPr>
          <a:xfrm>
            <a:off x="374950" y="1898375"/>
            <a:ext cx="49350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95a3aa84f1_0_77"/>
          <p:cNvSpPr/>
          <p:nvPr/>
        </p:nvSpPr>
        <p:spPr>
          <a:xfrm>
            <a:off x="1696750" y="308100"/>
            <a:ext cx="3587100" cy="107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uk-UA" sz="22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  Класний керівник</a:t>
            </a:r>
            <a:r>
              <a:rPr lang="uk-UA" sz="22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                         </a:t>
            </a:r>
            <a:r>
              <a:rPr lang="uk-UA" sz="22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Жижина Ірина Василівна</a:t>
            </a:r>
            <a:endParaRPr sz="220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95a3aa84f1_0_77"/>
          <p:cNvSpPr/>
          <p:nvPr/>
        </p:nvSpPr>
        <p:spPr>
          <a:xfrm>
            <a:off x="228600" y="308100"/>
            <a:ext cx="1321200" cy="107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700" b="1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8-А клас</a:t>
            </a:r>
            <a:endParaRPr sz="2700" b="1" i="0" u="none" strike="noStrike" cap="none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95a3aa84f1_0_77"/>
          <p:cNvSpPr txBox="1">
            <a:spLocks noGrp="1"/>
          </p:cNvSpPr>
          <p:nvPr>
            <p:ph type="body" idx="1"/>
          </p:nvPr>
        </p:nvSpPr>
        <p:spPr>
          <a:xfrm>
            <a:off x="5476450" y="298175"/>
            <a:ext cx="63213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g295a3aa84f1_0_77"/>
          <p:cNvSpPr txBox="1">
            <a:spLocks noGrp="1"/>
          </p:cNvSpPr>
          <p:nvPr>
            <p:ph type="body" idx="2"/>
          </p:nvPr>
        </p:nvSpPr>
        <p:spPr>
          <a:xfrm>
            <a:off x="374950" y="1898375"/>
            <a:ext cx="4935000" cy="6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g295a3aa84f1_0_77"/>
          <p:cNvSpPr txBox="1"/>
          <p:nvPr/>
        </p:nvSpPr>
        <p:spPr>
          <a:xfrm>
            <a:off x="228600" y="2638175"/>
            <a:ext cx="50814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-"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Перший урок: ”Ми українці: честь і слава незламним!”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-"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Виховна година: ”Країна, в якій я живу”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-"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Година спілкування: “Хай буде мир у нашій рідній Україні”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-"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Написання Радіодиктанту національної єдності 2023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-"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Вшанування загиблих щоденною хвилиною мовчання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-"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Збір коштів на потреби ЗСУ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295a3aa84f1_0_77"/>
          <p:cNvSpPr txBox="1"/>
          <p:nvPr/>
        </p:nvSpPr>
        <p:spPr>
          <a:xfrm>
            <a:off x="5583725" y="1381525"/>
            <a:ext cx="6442500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-Виховна година: “Лютий,який і не минав”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-Година спілкування: “Свята спадщина. Державні символи України”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-Класна година: “Що означає бути патріотом України”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-Виховна година: “Живе під сонцем любові Шевченкова весна”</a:t>
            </a:r>
            <a:endParaRPr sz="19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295a3aa84f1_0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450" y="2868700"/>
            <a:ext cx="3270574" cy="1780151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0" name="Google Shape;230;g295a3aa84f1_0_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3475" y="2791850"/>
            <a:ext cx="3112752" cy="2125926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31" name="Google Shape;231;g295a3aa84f1_0_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9950" y="4738500"/>
            <a:ext cx="2822298" cy="18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95a3aa84f1_0_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65200" y="5013800"/>
            <a:ext cx="3547325" cy="178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95a3aa84f1_0_66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295a3aa84f1_0_66"/>
          <p:cNvSpPr/>
          <p:nvPr/>
        </p:nvSpPr>
        <p:spPr>
          <a:xfrm>
            <a:off x="228600" y="1619975"/>
            <a:ext cx="45435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95a3aa84f1_0_66"/>
          <p:cNvSpPr/>
          <p:nvPr/>
        </p:nvSpPr>
        <p:spPr>
          <a:xfrm>
            <a:off x="1749200" y="298175"/>
            <a:ext cx="3432600" cy="1179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95a3aa84f1_0_66"/>
          <p:cNvSpPr/>
          <p:nvPr/>
        </p:nvSpPr>
        <p:spPr>
          <a:xfrm>
            <a:off x="80825" y="308225"/>
            <a:ext cx="1382400" cy="107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3-Б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g295a3aa84f1_0_66"/>
          <p:cNvSpPr txBox="1">
            <a:spLocks noGrp="1"/>
          </p:cNvSpPr>
          <p:nvPr>
            <p:ph type="title"/>
          </p:nvPr>
        </p:nvSpPr>
        <p:spPr>
          <a:xfrm>
            <a:off x="1867450" y="-264775"/>
            <a:ext cx="3022800" cy="19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Федоруца Наталя Сергіївна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g295a3aa84f1_0_66"/>
          <p:cNvSpPr txBox="1">
            <a:spLocks noGrp="1"/>
          </p:cNvSpPr>
          <p:nvPr>
            <p:ph type="body" idx="1"/>
          </p:nvPr>
        </p:nvSpPr>
        <p:spPr>
          <a:xfrm>
            <a:off x="5476450" y="298175"/>
            <a:ext cx="63213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None/>
            </a:pPr>
            <a:r>
              <a:rPr lang="uk-UA" sz="3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6666"/>
              <a:buNone/>
            </a:pP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163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500" b="1">
                <a:latin typeface="Times New Roman"/>
                <a:ea typeface="Times New Roman"/>
                <a:cs typeface="Times New Roman"/>
                <a:sym typeface="Times New Roman"/>
              </a:rPr>
              <a:t>Посвята в козачата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163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500" b="1">
                <a:latin typeface="Times New Roman"/>
                <a:ea typeface="Times New Roman"/>
                <a:cs typeface="Times New Roman"/>
                <a:sym typeface="Times New Roman"/>
              </a:rPr>
              <a:t>День гідності та свободи. Гра - квест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163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5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Збройних Сил України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163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500" b="1">
                <a:latin typeface="Times New Roman"/>
                <a:ea typeface="Times New Roman"/>
                <a:cs typeface="Times New Roman"/>
                <a:sym typeface="Times New Roman"/>
              </a:rPr>
              <a:t>Флешмоб “Хустку одягаю - перемогу закликаю”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163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500" b="1">
                <a:latin typeface="Times New Roman"/>
                <a:ea typeface="Times New Roman"/>
                <a:cs typeface="Times New Roman"/>
                <a:sym typeface="Times New Roman"/>
              </a:rPr>
              <a:t>Конкурс на найкреативнішу світлину “ Зроби фото з хусткою”</a:t>
            </a:r>
            <a:endParaRPr sz="2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g295a3aa84f1_0_66"/>
          <p:cNvSpPr txBox="1">
            <a:spLocks noGrp="1"/>
          </p:cNvSpPr>
          <p:nvPr>
            <p:ph type="body" idx="2"/>
          </p:nvPr>
        </p:nvSpPr>
        <p:spPr>
          <a:xfrm>
            <a:off x="228600" y="1656725"/>
            <a:ext cx="4543500" cy="4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“Діти об’єднують Україну”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“Ми за мир”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в акції “Допомога ЗСУ”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“День захисника і захисниці”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Виготовлення мініпроєкту до Дня української писемності і мови “Рідна мова бринить повсякчас”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g295a3aa84f1_0_66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   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g295a3aa84f1_0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275" y="3779150"/>
            <a:ext cx="2667426" cy="29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95a3aa84f1_0_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54325" y="3222075"/>
            <a:ext cx="3872024" cy="33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5a3aa84f1_0_55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295a3aa84f1_0_55"/>
          <p:cNvSpPr/>
          <p:nvPr/>
        </p:nvSpPr>
        <p:spPr>
          <a:xfrm>
            <a:off x="228600" y="2084100"/>
            <a:ext cx="4543500" cy="878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295a3aa84f1_0_55"/>
          <p:cNvSpPr/>
          <p:nvPr/>
        </p:nvSpPr>
        <p:spPr>
          <a:xfrm>
            <a:off x="596350" y="844800"/>
            <a:ext cx="3478800" cy="8784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295a3aa84f1_0_55"/>
          <p:cNvSpPr/>
          <p:nvPr/>
        </p:nvSpPr>
        <p:spPr>
          <a:xfrm>
            <a:off x="596350" y="166600"/>
            <a:ext cx="3478800" cy="6783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295a3aa84f1_0_55"/>
          <p:cNvSpPr txBox="1">
            <a:spLocks noGrp="1"/>
          </p:cNvSpPr>
          <p:nvPr>
            <p:ph type="title"/>
          </p:nvPr>
        </p:nvSpPr>
        <p:spPr>
          <a:xfrm>
            <a:off x="839988" y="4839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r>
              <a:rPr lang="uk-UA" sz="5300" b="1">
                <a:latin typeface="Times New Roman"/>
                <a:ea typeface="Times New Roman"/>
                <a:cs typeface="Times New Roman"/>
                <a:sym typeface="Times New Roman"/>
              </a:rPr>
              <a:t>Клас 2-А</a:t>
            </a:r>
            <a:br>
              <a:rPr lang="uk-UA" sz="40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Попова Тетяна Сергіївна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g295a3aa84f1_0_55"/>
          <p:cNvSpPr txBox="1">
            <a:spLocks noGrp="1"/>
          </p:cNvSpPr>
          <p:nvPr>
            <p:ph type="body" idx="1"/>
          </p:nvPr>
        </p:nvSpPr>
        <p:spPr>
          <a:xfrm>
            <a:off x="5476450" y="298175"/>
            <a:ext cx="6321300" cy="3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“Конституція моєї держави. Права і свободи твої, дитино”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Гра-вікторина “Моя країна -Україна”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“Українська хустка- наш оберіг”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   -   Конкурс малюнків “Кольори нашої перемоги”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g295a3aa84f1_0_55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“З Україною в серці”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Дня миру “Хай буде мир на нашій рідній Україні”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Віртуальна мандрівка   ”7 чудес України”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Щоденні хвилини мовчання.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8" name="Google Shape;258;g295a3aa84f1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100" y="4910325"/>
            <a:ext cx="3407548" cy="1947675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59" name="Google Shape;259;g295a3aa84f1_0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6450" y="3151175"/>
            <a:ext cx="3581700" cy="225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295a3aa84f1_0_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3550" y="4910325"/>
            <a:ext cx="4001276" cy="19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5a3aa84f1_0_44"/>
          <p:cNvSpPr/>
          <p:nvPr/>
        </p:nvSpPr>
        <p:spPr>
          <a:xfrm>
            <a:off x="4571999" y="308125"/>
            <a:ext cx="72258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національного патріотичного виховання: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g295a3aa84f1_0_44"/>
          <p:cNvSpPr/>
          <p:nvPr/>
        </p:nvSpPr>
        <p:spPr>
          <a:xfrm>
            <a:off x="228600" y="1898375"/>
            <a:ext cx="4582800" cy="11565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295a3aa84f1_0_44"/>
          <p:cNvSpPr/>
          <p:nvPr/>
        </p:nvSpPr>
        <p:spPr>
          <a:xfrm>
            <a:off x="228600" y="779525"/>
            <a:ext cx="3396000" cy="107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Кужна Людмила Петрівна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95a3aa84f1_0_44"/>
          <p:cNvSpPr/>
          <p:nvPr/>
        </p:nvSpPr>
        <p:spPr>
          <a:xfrm>
            <a:off x="374774" y="217925"/>
            <a:ext cx="15651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 8-Б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295a3aa84f1_0_44"/>
          <p:cNvSpPr txBox="1">
            <a:spLocks noGrp="1"/>
          </p:cNvSpPr>
          <p:nvPr>
            <p:ph type="body" idx="1"/>
          </p:nvPr>
        </p:nvSpPr>
        <p:spPr>
          <a:xfrm>
            <a:off x="5024250" y="1190050"/>
            <a:ext cx="6321300" cy="26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пам’яті голодомору “Геноцид українського народу- голодомор”.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Зустріч з воїнами-односельчанами.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“Хустку одягаю - перемогу закликаю”.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Соборності України “Єдина країна- єдиний народ”.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“Є така професія - Батьківщину захищати”.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g295a3aa84f1_0_44"/>
          <p:cNvSpPr txBox="1">
            <a:spLocks noGrp="1"/>
          </p:cNvSpPr>
          <p:nvPr>
            <p:ph type="body" idx="2"/>
          </p:nvPr>
        </p:nvSpPr>
        <p:spPr>
          <a:xfrm>
            <a:off x="228600" y="2822575"/>
            <a:ext cx="43434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“Україна незламна. Україна єднає серця”.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“Слава нашим захисникам”.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акції “Смілива гривня”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Збір коштів на потреби ЗСУ.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написанні Радіодиктанту національної єдності у День української писемності.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до 53 річниці першого публічного виконання пісні В. Івасюка “Червона рута”.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g295a3aa84f1_0_44"/>
          <p:cNvSpPr txBox="1"/>
          <p:nvPr/>
        </p:nvSpPr>
        <p:spPr>
          <a:xfrm>
            <a:off x="3507375" y="1381625"/>
            <a:ext cx="254700" cy="6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g295a3aa84f1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0298" y="3767300"/>
            <a:ext cx="4010872" cy="26764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95a3aa84f1_0_33"/>
          <p:cNvSpPr/>
          <p:nvPr/>
        </p:nvSpPr>
        <p:spPr>
          <a:xfrm>
            <a:off x="6328825" y="150625"/>
            <a:ext cx="5375400" cy="10281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 національно-патріотичного виховання: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95a3aa84f1_0_33"/>
          <p:cNvSpPr/>
          <p:nvPr/>
        </p:nvSpPr>
        <p:spPr>
          <a:xfrm>
            <a:off x="300575" y="1348050"/>
            <a:ext cx="5682600" cy="11166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патріотичного виховання: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295a3aa84f1_0_33"/>
          <p:cNvSpPr/>
          <p:nvPr/>
        </p:nvSpPr>
        <p:spPr>
          <a:xfrm>
            <a:off x="2484450" y="150625"/>
            <a:ext cx="3498600" cy="1028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 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Чекмак Інна Олександрівна</a:t>
            </a:r>
            <a:br>
              <a:rPr lang="uk-UA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95a3aa84f1_0_33"/>
          <p:cNvSpPr/>
          <p:nvPr/>
        </p:nvSpPr>
        <p:spPr>
          <a:xfrm>
            <a:off x="300575" y="150625"/>
            <a:ext cx="1838100" cy="952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uk-UA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6-Б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uk-UA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клас</a:t>
            </a: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95a3aa84f1_0_33"/>
          <p:cNvSpPr txBox="1">
            <a:spLocks noGrp="1"/>
          </p:cNvSpPr>
          <p:nvPr>
            <p:ph type="body" idx="1"/>
          </p:nvPr>
        </p:nvSpPr>
        <p:spPr>
          <a:xfrm>
            <a:off x="6328825" y="1021150"/>
            <a:ext cx="5697600" cy="3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Міжнародного дня інвалідів “Добро починається з тебе”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Інформаційна хвилинка до Міжнародного дня волонтерів “Своє життя вони обов`язку віддали…”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“Є така професія - Батьківщину захищати”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до Дня української хустки “Хустка - оберіг для ЗСУ”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гідності та свободи “Наш дух не зламати, свободу не вбити”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пам`яті жертв голодомору “На вікні свіча миготіла”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g295a3aa84f1_0_33"/>
          <p:cNvSpPr txBox="1">
            <a:spLocks noGrp="1"/>
          </p:cNvSpPr>
          <p:nvPr>
            <p:ph type="body" idx="2"/>
          </p:nvPr>
        </p:nvSpPr>
        <p:spPr>
          <a:xfrm>
            <a:off x="228600" y="2301700"/>
            <a:ext cx="58653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Спільне написання Радіодиктанту національної єдності 2023 “Дороги України”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Збір коштів на потреби ЗСУ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акції “Смілива гривня”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Щоденні хвилини мовчання за загиблими воїнами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Єдиний урок “Ми українці: честь і слава незламним!” 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до 53 річниці першого публічного виконання пісні       В. Івасюка “Червона рута”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“Слава незламним захисникам” до Дня захисників та захисниць України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української писемності та мови “Там, де живе рідна мова, живе український народ”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“У житті є пам`ять, що ніколи не вмирає” (з нагоди відзначення Дня партизанського руху) 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3" name="Google Shape;283;g295a3aa84f1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6825" y="3885100"/>
            <a:ext cx="5104376" cy="2804499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5a3aa84f1_0_22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295a3aa84f1_0_22"/>
          <p:cNvSpPr/>
          <p:nvPr/>
        </p:nvSpPr>
        <p:spPr>
          <a:xfrm>
            <a:off x="228600" y="1751425"/>
            <a:ext cx="4543500" cy="95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295a3aa84f1_0_22"/>
          <p:cNvSpPr/>
          <p:nvPr/>
        </p:nvSpPr>
        <p:spPr>
          <a:xfrm>
            <a:off x="596350" y="1073424"/>
            <a:ext cx="3478800" cy="678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95a3aa84f1_0_22"/>
          <p:cNvSpPr/>
          <p:nvPr/>
        </p:nvSpPr>
        <p:spPr>
          <a:xfrm>
            <a:off x="596350" y="166925"/>
            <a:ext cx="3478800" cy="67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295a3aa84f1_0_22"/>
          <p:cNvSpPr txBox="1">
            <a:spLocks noGrp="1"/>
          </p:cNvSpPr>
          <p:nvPr>
            <p:ph type="title"/>
          </p:nvPr>
        </p:nvSpPr>
        <p:spPr>
          <a:xfrm>
            <a:off x="534288" y="166913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3066" b="1">
                <a:latin typeface="Times New Roman"/>
                <a:ea typeface="Times New Roman"/>
                <a:cs typeface="Times New Roman"/>
                <a:sym typeface="Times New Roman"/>
              </a:rPr>
              <a:t>Клас 10-Б</a:t>
            </a:r>
            <a:br>
              <a:rPr lang="uk-UA" sz="3066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керівник: 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Яковець Григорій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g295a3aa84f1_0_22"/>
          <p:cNvSpPr txBox="1">
            <a:spLocks noGrp="1"/>
          </p:cNvSpPr>
          <p:nvPr>
            <p:ph type="body" idx="1"/>
          </p:nvPr>
        </p:nvSpPr>
        <p:spPr>
          <a:xfrm>
            <a:off x="5476460" y="30812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endParaRPr sz="838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r>
              <a:rPr lang="uk-UA" sz="8382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838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300"/>
              <a:buNone/>
            </a:pPr>
            <a:endParaRPr sz="2928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300"/>
              <a:buNone/>
            </a:pPr>
            <a:endParaRPr sz="2928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300"/>
              <a:buNone/>
            </a:pPr>
            <a:endParaRPr sz="2928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300"/>
              <a:buNone/>
            </a:pPr>
            <a:endParaRPr sz="2928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3333"/>
              <a:buNone/>
            </a:pPr>
            <a:endParaRPr sz="37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3333"/>
              <a:buNone/>
            </a:pPr>
            <a:endParaRPr sz="37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None/>
            </a:pPr>
            <a:r>
              <a:rPr lang="uk-UA" sz="7200" b="1">
                <a:latin typeface="Times New Roman"/>
                <a:ea typeface="Times New Roman"/>
                <a:cs typeface="Times New Roman"/>
                <a:sym typeface="Times New Roman"/>
              </a:rPr>
              <a:t>-ВЗ День гідності та свободи</a:t>
            </a:r>
            <a:endParaRPr sz="7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None/>
            </a:pPr>
            <a:r>
              <a:rPr lang="uk-UA" sz="7200" b="1">
                <a:latin typeface="Times New Roman"/>
                <a:ea typeface="Times New Roman"/>
                <a:cs typeface="Times New Roman"/>
                <a:sym typeface="Times New Roman"/>
              </a:rPr>
              <a:t>-День пам’яті жертв Голодомору</a:t>
            </a:r>
            <a:endParaRPr sz="7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None/>
            </a:pPr>
            <a:r>
              <a:rPr lang="uk-UA" sz="7200" b="1">
                <a:latin typeface="Times New Roman"/>
                <a:ea typeface="Times New Roman"/>
                <a:cs typeface="Times New Roman"/>
                <a:sym typeface="Times New Roman"/>
              </a:rPr>
              <a:t>-День Збройних Сил України</a:t>
            </a:r>
            <a:endParaRPr sz="7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777"/>
              <a:buNone/>
            </a:pPr>
            <a:endParaRPr sz="7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g295a3aa84f1_0_22"/>
          <p:cNvSpPr txBox="1">
            <a:spLocks noGrp="1"/>
          </p:cNvSpPr>
          <p:nvPr>
            <p:ph type="body" idx="2"/>
          </p:nvPr>
        </p:nvSpPr>
        <p:spPr>
          <a:xfrm>
            <a:off x="316600" y="1979925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Хвилини мовчання за загиблими воїнами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ВЗ До Дня Козацтва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ВЗ “Бабин Яр”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Інформаційна хвилинка до Міжнародного дня ООН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Інф. лінійка “28 жовтня - День Визволення України”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Радіодиктант національної єдності 2023 “Дороги України”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Збір коштів на потреби ЗСУ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Акція “Смілива гривня”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g295a3aa84f1_0_22"/>
          <p:cNvSpPr/>
          <p:nvPr/>
        </p:nvSpPr>
        <p:spPr>
          <a:xfrm>
            <a:off x="6236798" y="4113383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g295a3aa84f1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150" y="3286549"/>
            <a:ext cx="3869464" cy="174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95a3aa84f1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6627" y="2146287"/>
            <a:ext cx="2871124" cy="215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295a3aa84f1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8787" y="4299625"/>
            <a:ext cx="3606799" cy="240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97cc076e27_3_77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uk-UA" sz="20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1800" b="0" i="1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97cc076e27_3_77"/>
          <p:cNvSpPr/>
          <p:nvPr/>
        </p:nvSpPr>
        <p:spPr>
          <a:xfrm>
            <a:off x="298775" y="1550850"/>
            <a:ext cx="4473300" cy="638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297cc076e27_3_77"/>
          <p:cNvSpPr/>
          <p:nvPr/>
        </p:nvSpPr>
        <p:spPr>
          <a:xfrm>
            <a:off x="420975" y="666024"/>
            <a:ext cx="3654300" cy="795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g297cc076e27_3_77"/>
          <p:cNvSpPr/>
          <p:nvPr/>
        </p:nvSpPr>
        <p:spPr>
          <a:xfrm>
            <a:off x="596350" y="124950"/>
            <a:ext cx="3478800" cy="5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g297cc076e27_3_77"/>
          <p:cNvSpPr txBox="1">
            <a:spLocks noGrp="1"/>
          </p:cNvSpPr>
          <p:nvPr>
            <p:ph type="title"/>
          </p:nvPr>
        </p:nvSpPr>
        <p:spPr>
          <a:xfrm>
            <a:off x="758313" y="467125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 i="1">
                <a:latin typeface="Times New Roman"/>
                <a:ea typeface="Times New Roman"/>
                <a:cs typeface="Times New Roman"/>
                <a:sym typeface="Times New Roman"/>
              </a:rPr>
              <a:t>Клас 7-А</a:t>
            </a:r>
            <a:br>
              <a:rPr lang="uk-UA" sz="2400" b="1" i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 i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128"/>
              <a:buFont typeface="Calibri"/>
              <a:buNone/>
            </a:pPr>
            <a:r>
              <a:rPr lang="uk-UA" sz="2066" b="1" i="1">
                <a:latin typeface="Times New Roman"/>
                <a:ea typeface="Times New Roman"/>
                <a:cs typeface="Times New Roman"/>
                <a:sym typeface="Times New Roman"/>
              </a:rPr>
              <a:t>Балахтар Оксана Сергіївна</a:t>
            </a:r>
            <a:br>
              <a:rPr lang="uk-UA" sz="2066" b="1" i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800" b="1" i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g297cc076e27_3_77"/>
          <p:cNvSpPr txBox="1">
            <a:spLocks noGrp="1"/>
          </p:cNvSpPr>
          <p:nvPr>
            <p:ph type="body" idx="1"/>
          </p:nvPr>
        </p:nvSpPr>
        <p:spPr>
          <a:xfrm>
            <a:off x="5476460" y="146102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“Країна нескорених” до Дня гідності та свободи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“Таке не забудеш” до Дня пам’яті жертв голодомору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“Україна понад усе” до Дня збройних сил України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Квест до  Всесвітнього дня української хустки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“Геноцид українського народу”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“Добро починається з тебе” до Дня благодійності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g297cc076e27_3_77"/>
          <p:cNvSpPr txBox="1">
            <a:spLocks noGrp="1"/>
          </p:cNvSpPr>
          <p:nvPr>
            <p:ph type="body" idx="2"/>
          </p:nvPr>
        </p:nvSpPr>
        <p:spPr>
          <a:xfrm>
            <a:off x="263675" y="1966425"/>
            <a:ext cx="4543500" cy="4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“Крилатим ґрунту не треба…”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Акція “Замість квітів - донат на ЗСУ” (Акцію підтримали - фото отримали)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Щоденні руханки під патріотичні пісні; Загальноукраїнська хвилина мовчання, виконання Державного Гімну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“Ми хочемо жити у мирі і крокувати життям на позитиві”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У кожного свій фронт. Допомога в плетінні маскувальної сітки.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“1 жовтня 2023 - 6 свят в один день”.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Екскурсія до Скелі Довбуша, м. Яремче.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AutoNum type="arabicPeriod"/>
            </a:pPr>
            <a:r>
              <a:rPr lang="uk-UA" sz="1500" b="1" i="1">
                <a:latin typeface="Times New Roman"/>
                <a:ea typeface="Times New Roman"/>
                <a:cs typeface="Times New Roman"/>
                <a:sym typeface="Times New Roman"/>
              </a:rPr>
              <a:t>Написання радіодиктанту національної єдності - 2023.</a:t>
            </a: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0" name="Google Shape;310;g297cc076e27_3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0125" y="3147625"/>
            <a:ext cx="3654299" cy="2293387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11" name="Google Shape;311;g297cc076e27_3_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651" y="3220225"/>
            <a:ext cx="3365674" cy="2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97cc076e27_3_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3663" y="4812850"/>
            <a:ext cx="2726882" cy="204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97cc076e27_3_88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297cc076e27_3_88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g297cc076e27_3_88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297cc076e27_3_88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97cc076e27_3_88"/>
          <p:cNvSpPr txBox="1">
            <a:spLocks noGrp="1"/>
          </p:cNvSpPr>
          <p:nvPr>
            <p:ph type="title"/>
          </p:nvPr>
        </p:nvSpPr>
        <p:spPr>
          <a:xfrm>
            <a:off x="322727" y="457200"/>
            <a:ext cx="44493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 6-А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Непийвода Катерина Василівна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g297cc076e27_3_88"/>
          <p:cNvSpPr txBox="1">
            <a:spLocks noGrp="1"/>
          </p:cNvSpPr>
          <p:nvPr>
            <p:ph type="body" idx="1"/>
          </p:nvPr>
        </p:nvSpPr>
        <p:spPr>
          <a:xfrm>
            <a:off x="5476450" y="298175"/>
            <a:ext cx="6321300" cy="3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річниці “Революції гідності”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Участь у акції “Засвіти свічку пам’яті” до дня вшанування пам’яті жертв Голодомору.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до Дня української хустки “Історія моєї хустки”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g297cc076e27_3_88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43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урок: “Ми українці: честь і слава незламним”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Щоденні хвилини мовчання, виконання державного гімну о 9:00 годині.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акції “Замість квітів - донат на ЗСУ”.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53 річниці першого публічного виконання пісні       В. Івасюка “Червона рута”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до міжнародного Дня миру”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плетінні маскувальної сітки для ЗСУ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Виготовлення та продаж власних іграшок, а кошти на ЗСУ.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Написання радіодиктанту національної єдності. 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4" name="Google Shape;324;g297cc076e27_3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1588" y="2351475"/>
            <a:ext cx="3076474" cy="230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97cc076e27_3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6450" y="2749947"/>
            <a:ext cx="2785587" cy="371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97cc076e27_3_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51600" y="4550650"/>
            <a:ext cx="3076452" cy="230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97cc076e27_3_66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297cc076e27_3_66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297cc076e27_3_66"/>
          <p:cNvSpPr/>
          <p:nvPr/>
        </p:nvSpPr>
        <p:spPr>
          <a:xfrm>
            <a:off x="596350" y="998475"/>
            <a:ext cx="3478800" cy="637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97cc076e27_3_66"/>
          <p:cNvSpPr/>
          <p:nvPr/>
        </p:nvSpPr>
        <p:spPr>
          <a:xfrm>
            <a:off x="596350" y="131375"/>
            <a:ext cx="3478800" cy="713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297cc076e27_3_66"/>
          <p:cNvSpPr txBox="1">
            <a:spLocks noGrp="1"/>
          </p:cNvSpPr>
          <p:nvPr>
            <p:ph type="title"/>
          </p:nvPr>
        </p:nvSpPr>
        <p:spPr>
          <a:xfrm>
            <a:off x="695300" y="-328500"/>
            <a:ext cx="3932100" cy="25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Клас:10-А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керівник: Дячук Альона Анатоліївна 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6" name="Google Shape;336;g297cc076e27_3_66"/>
          <p:cNvSpPr txBox="1">
            <a:spLocks noGrp="1"/>
          </p:cNvSpPr>
          <p:nvPr>
            <p:ph type="body" idx="1"/>
          </p:nvPr>
        </p:nvSpPr>
        <p:spPr>
          <a:xfrm>
            <a:off x="5476460" y="29817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g297cc076e27_3_66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8" name="Google Shape;338;g297cc076e27_3_66"/>
          <p:cNvSpPr txBox="1"/>
          <p:nvPr/>
        </p:nvSpPr>
        <p:spPr>
          <a:xfrm>
            <a:off x="228600" y="3087425"/>
            <a:ext cx="40233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297cc076e27_3_66"/>
          <p:cNvSpPr txBox="1"/>
          <p:nvPr/>
        </p:nvSpPr>
        <p:spPr>
          <a:xfrm>
            <a:off x="118250" y="2864075"/>
            <a:ext cx="4653600" cy="38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-Перший урок “ З Україною в серці”.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-Перегляд кінофільму “Довбуш”.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-Виховна година до Дня української писемності та мови “Збережемо наш скарб-рідну мову.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-Написання радіодиктанту національної єдності.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-Щоденні хвилини мовчання за загиблими воїнами.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-Участь у зустрічах полеглих Героїв -односельчан та проведення їх до місця останнього відпочинку.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-Збір коштів на потреби ЗСУ.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297cc076e27_3_66"/>
          <p:cNvSpPr txBox="1"/>
          <p:nvPr/>
        </p:nvSpPr>
        <p:spPr>
          <a:xfrm>
            <a:off x="5476450" y="1484600"/>
            <a:ext cx="6174600" cy="25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-Година спілкування до Дня Гідності та Свободи “Народ наш є! Народ наш завжди буде! Ніхто не перекреслить наш народ!”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-Година спілкування -“День пам’яті жертв Голодомору”.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-Виховний захід- “Всесвітній день письменника”.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-Виховний захід- “День українського Добровольця”.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Виховний захід- “День матері”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g297cc076e27_3_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450" y="3841077"/>
            <a:ext cx="4131475" cy="2753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297cc076e27_3_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7925" y="4994125"/>
            <a:ext cx="2605024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97cc076e27_3_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44675" y="3841075"/>
            <a:ext cx="2531526" cy="14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5a3aa84f1_0_0"/>
          <p:cNvSpPr/>
          <p:nvPr/>
        </p:nvSpPr>
        <p:spPr>
          <a:xfrm>
            <a:off x="5696550" y="308125"/>
            <a:ext cx="61014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95a3aa84f1_0_0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95a3aa84f1_0_0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95a3aa84f1_0_0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95a3aa84f1_0_0"/>
          <p:cNvSpPr txBox="1">
            <a:spLocks noGrp="1"/>
          </p:cNvSpPr>
          <p:nvPr>
            <p:ph type="title"/>
          </p:nvPr>
        </p:nvSpPr>
        <p:spPr>
          <a:xfrm>
            <a:off x="492125" y="298175"/>
            <a:ext cx="37596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   Клас - 9-А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Класний керівник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71428"/>
              <a:buFont typeface="Calibri"/>
              <a:buNone/>
            </a:pPr>
            <a:r>
              <a:rPr lang="uk-UA" sz="1400" b="1">
                <a:latin typeface="Times New Roman"/>
                <a:ea typeface="Times New Roman"/>
                <a:cs typeface="Times New Roman"/>
                <a:sym typeface="Times New Roman"/>
              </a:rPr>
              <a:t>      Войт Світлана Валеріївна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g295a3aa84f1_0_0"/>
          <p:cNvSpPr txBox="1">
            <a:spLocks noGrp="1"/>
          </p:cNvSpPr>
          <p:nvPr>
            <p:ph type="body" idx="1"/>
          </p:nvPr>
        </p:nvSpPr>
        <p:spPr>
          <a:xfrm>
            <a:off x="5696350" y="457200"/>
            <a:ext cx="6101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006"/>
              <a:buNone/>
            </a:pPr>
            <a:r>
              <a:rPr lang="uk-UA" sz="4443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718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9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256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4092" b="1">
                <a:latin typeface="Times New Roman"/>
                <a:ea typeface="Times New Roman"/>
                <a:cs typeface="Times New Roman"/>
                <a:sym typeface="Times New Roman"/>
              </a:rPr>
              <a:t>Зустріч із воїном Божиком Андрієм;</a:t>
            </a:r>
            <a:endParaRPr sz="409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256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4092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“Наш дух не зламати, свободу не вбити”;</a:t>
            </a:r>
            <a:endParaRPr sz="409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256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4092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пам’яті жертв голодомору та політичних репресій “Такого ще земля не знала”;</a:t>
            </a:r>
            <a:endParaRPr sz="409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256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4092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“Є така професія - Батьківщину захищати”;</a:t>
            </a:r>
            <a:endParaRPr sz="4092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256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4092" b="1">
                <a:latin typeface="Times New Roman"/>
                <a:ea typeface="Times New Roman"/>
                <a:cs typeface="Times New Roman"/>
                <a:sym typeface="Times New Roman"/>
              </a:rPr>
              <a:t> Участь у флешмобі “Хустку одягаю - перемогу закликаю”.</a:t>
            </a:r>
            <a:endParaRPr sz="4092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g295a3aa84f1_0_0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</a:t>
            </a: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онально-патріотичного виховання: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“З Україною в серці”;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Перегляд кінофільму “Довбуш”;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української писемності та мови “Мова - ДНК нації”;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Написання Радіодиктанту національної єдності;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Щоденні хвилини мовчання за загиблими воїнами.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g295a3aa84f1_0_0"/>
          <p:cNvSpPr/>
          <p:nvPr/>
        </p:nvSpPr>
        <p:spPr>
          <a:xfrm>
            <a:off x="6632623" y="3431233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g295a3aa84f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2625" y="3229625"/>
            <a:ext cx="4964577" cy="2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97cc076e27_3_55"/>
          <p:cNvSpPr/>
          <p:nvPr/>
        </p:nvSpPr>
        <p:spPr>
          <a:xfrm>
            <a:off x="5476450" y="141300"/>
            <a:ext cx="63213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297cc076e27_3_55"/>
          <p:cNvSpPr/>
          <p:nvPr/>
        </p:nvSpPr>
        <p:spPr>
          <a:xfrm>
            <a:off x="265700" y="1321499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 патріотичного виховання: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297cc076e27_3_55"/>
          <p:cNvSpPr/>
          <p:nvPr/>
        </p:nvSpPr>
        <p:spPr>
          <a:xfrm>
            <a:off x="1826550" y="187050"/>
            <a:ext cx="3478800" cy="90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Гончарук Надія Дмитрівна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297cc076e27_3_55"/>
          <p:cNvSpPr/>
          <p:nvPr/>
        </p:nvSpPr>
        <p:spPr>
          <a:xfrm>
            <a:off x="137150" y="187050"/>
            <a:ext cx="1518300" cy="907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9-В Клас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2" name="Google Shape;352;g297cc076e27_3_55"/>
          <p:cNvSpPr txBox="1">
            <a:spLocks noGrp="1"/>
          </p:cNvSpPr>
          <p:nvPr>
            <p:ph type="body" idx="1"/>
          </p:nvPr>
        </p:nvSpPr>
        <p:spPr>
          <a:xfrm>
            <a:off x="5776300" y="564175"/>
            <a:ext cx="5721600" cy="24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“Українська хустка - наш оберіг”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Участь у Всеукраїнській акції “Засвіти свічку” до Дня пам`яті голодомору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“Є така професія - Батьківщину захищати”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“Хустку одягаю - перемогу закликаю”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3" name="Google Shape;353;g297cc076e27_3_55"/>
          <p:cNvSpPr txBox="1">
            <a:spLocks noGrp="1"/>
          </p:cNvSpPr>
          <p:nvPr>
            <p:ph type="body" idx="2"/>
          </p:nvPr>
        </p:nvSpPr>
        <p:spPr>
          <a:xfrm>
            <a:off x="137150" y="2116500"/>
            <a:ext cx="4800600" cy="44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“Україна - країна героїв”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Участь в акції  “Смілива гривня”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“Ми українці. Честь і слава незламним”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Інформаційна година “У житті є пам`ять, що ніколи не вмирає”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“Слава незламним захисникам”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Участь у написанні радіодиктанту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“Люби свою Батьківщину, свій край.” Екскурсія до Чернівців.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Участь у зутрічі  полеглого героя односельчанина Кушніра Олександра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Font typeface="Times New Roman"/>
              <a:buChar char="-"/>
            </a:pPr>
            <a:r>
              <a:rPr lang="uk-UA" sz="1900" b="1">
                <a:latin typeface="Times New Roman"/>
                <a:ea typeface="Times New Roman"/>
                <a:cs typeface="Times New Roman"/>
                <a:sym typeface="Times New Roman"/>
              </a:rPr>
              <a:t>Волонтерська робота: збір коштів, плетіння сіток.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sz="1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g297cc076e27_3_55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g297cc076e27_3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7750" y="3193875"/>
            <a:ext cx="3478800" cy="3077826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56" name="Google Shape;356;g297cc076e27_3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6550" y="3193875"/>
            <a:ext cx="3600800" cy="3077826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97cc076e27_3_11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g297cc076e27_3_11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297cc076e27_3_11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297cc076e27_3_11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297cc076e27_3_11"/>
          <p:cNvSpPr txBox="1">
            <a:spLocks noGrp="1"/>
          </p:cNvSpPr>
          <p:nvPr>
            <p:ph type="title"/>
          </p:nvPr>
        </p:nvSpPr>
        <p:spPr>
          <a:xfrm>
            <a:off x="596350" y="616650"/>
            <a:ext cx="4175700" cy="14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 5-А клас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 Пінтя Т.С.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Google Shape;366;g297cc076e27_3_11"/>
          <p:cNvSpPr txBox="1">
            <a:spLocks noGrp="1"/>
          </p:cNvSpPr>
          <p:nvPr>
            <p:ph type="body" idx="1"/>
          </p:nvPr>
        </p:nvSpPr>
        <p:spPr>
          <a:xfrm>
            <a:off x="5476450" y="298250"/>
            <a:ext cx="6321300" cy="20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ня до дня пам’яті жертв голодомору “ Україна пам’ятає.”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до дня захиснЗаплановані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</a:t>
            </a:r>
            <a:r>
              <a:rPr lang="uk-UA" sz="2129" b="1">
                <a:latin typeface="Times New Roman"/>
                <a:ea typeface="Times New Roman"/>
                <a:cs typeface="Times New Roman"/>
                <a:sym typeface="Times New Roman"/>
              </a:rPr>
              <a:t>я української хустки: цікаві факти про народний символ та оберіг.</a:t>
            </a:r>
            <a:endParaRPr sz="2129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а спілкування до дня Гідності та свободи.”Наш дух не зламати , свободу не вбити.”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спілкуваника України.”Є така професія - Україну захищати.”Відвідати захисника Божика А.С.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g297cc076e27_3_11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урок:”Ми українці:честь і слава незламним.”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Урок миру”Хай буде мир на всій землі”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“Слава незламним захисникам.”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Бесіда “Ти- частика свого народу”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Екскурсія до м. Чернівці “Люби і знай свій рідний край.”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Написання радіодиктанту національної єдності до Дня української писемності та мови.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g297cc076e27_3_11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g297cc076e27_3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450" y="2229100"/>
            <a:ext cx="2107707" cy="2810276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70" name="Google Shape;370;g297cc076e27_3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5250" y="4047750"/>
            <a:ext cx="2530701" cy="281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97cc076e27_3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7175" y="2229108"/>
            <a:ext cx="2107701" cy="2810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97cc076e27_3_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90062" y="2693362"/>
            <a:ext cx="2403564" cy="3204752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97cc076e27_3_44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97cc076e27_3_44"/>
          <p:cNvSpPr/>
          <p:nvPr/>
        </p:nvSpPr>
        <p:spPr>
          <a:xfrm>
            <a:off x="228600" y="1898375"/>
            <a:ext cx="48006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297cc076e27_3_44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g297cc076e27_3_44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297cc076e27_3_44"/>
          <p:cNvSpPr txBox="1">
            <a:spLocks noGrp="1"/>
          </p:cNvSpPr>
          <p:nvPr>
            <p:ph type="title"/>
          </p:nvPr>
        </p:nvSpPr>
        <p:spPr>
          <a:xfrm>
            <a:off x="228600" y="308125"/>
            <a:ext cx="5203200" cy="20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           Клас 3-А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   Класний керівник: 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          Кузик М. М. 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g297cc076e27_3_44"/>
          <p:cNvSpPr txBox="1">
            <a:spLocks noGrp="1"/>
          </p:cNvSpPr>
          <p:nvPr>
            <p:ph type="body" idx="1"/>
          </p:nvPr>
        </p:nvSpPr>
        <p:spPr>
          <a:xfrm>
            <a:off x="5476450" y="844800"/>
            <a:ext cx="6321300" cy="20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Українські вечорниці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Дня святого Миколая “Лист святому Миколаю від української дитини”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702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фестивалі колядок та щедрівок “Різдвяні передзвони”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g297cc076e27_3_44"/>
          <p:cNvSpPr txBox="1">
            <a:spLocks noGrp="1"/>
          </p:cNvSpPr>
          <p:nvPr>
            <p:ph type="body" idx="2"/>
          </p:nvPr>
        </p:nvSpPr>
        <p:spPr>
          <a:xfrm>
            <a:off x="377675" y="2057375"/>
            <a:ext cx="4543500" cy="46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- Участь у акції по зПерший урок “Рідна моя, Україно!”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бору коштів для ЗСУ від пса Патрона.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- Година спілкування до Дня Миру “Мир потрібен всім”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Дня рідної мови “Мова - душа народу”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до Дня Єдності та свободи “Ми вільні творити майбутнє”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g297cc076e27_3_44"/>
          <p:cNvSpPr/>
          <p:nvPr/>
        </p:nvSpPr>
        <p:spPr>
          <a:xfrm>
            <a:off x="5476449" y="3150677"/>
            <a:ext cx="3021600" cy="14958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97cc076e27_3_33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97cc076e27_3_33"/>
          <p:cNvSpPr/>
          <p:nvPr/>
        </p:nvSpPr>
        <p:spPr>
          <a:xfrm>
            <a:off x="124950" y="3031499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297cc076e27_3_33"/>
          <p:cNvSpPr/>
          <p:nvPr/>
        </p:nvSpPr>
        <p:spPr>
          <a:xfrm>
            <a:off x="124950" y="0"/>
            <a:ext cx="3519900" cy="725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Клас </a:t>
            </a:r>
            <a:r>
              <a:rPr lang="uk-UA" sz="1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4-А</a:t>
            </a:r>
            <a:b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Класний керівник: </a:t>
            </a:r>
            <a:r>
              <a:rPr lang="uk-UA" sz="1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Геждеван К.М.</a:t>
            </a:r>
            <a:endParaRPr sz="1800" i="0" u="none" strike="noStrike" cap="none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92" name="Google Shape;392;g297cc076e27_3_33"/>
          <p:cNvSpPr txBox="1">
            <a:spLocks noGrp="1"/>
          </p:cNvSpPr>
          <p:nvPr>
            <p:ph type="body" idx="1"/>
          </p:nvPr>
        </p:nvSpPr>
        <p:spPr>
          <a:xfrm>
            <a:off x="5476450" y="298175"/>
            <a:ext cx="6549900" cy="30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b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000" b="1">
                <a:latin typeface="Lobster"/>
                <a:ea typeface="Lobster"/>
                <a:cs typeface="Lobster"/>
                <a:sym typeface="Lobster"/>
              </a:rPr>
              <a:t>1.Благодійний концерт “Мої таланти-Тобі,Україно!”;</a:t>
            </a:r>
            <a:br>
              <a:rPr lang="uk-UA" sz="20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 b="1">
                <a:latin typeface="Lobster"/>
                <a:ea typeface="Lobster"/>
                <a:cs typeface="Lobster"/>
                <a:sym typeface="Lobster"/>
              </a:rPr>
              <a:t>2.Благодійний ярмарок;</a:t>
            </a:r>
            <a:br>
              <a:rPr lang="uk-UA" sz="20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 b="1">
                <a:latin typeface="Lobster"/>
                <a:ea typeface="Lobster"/>
                <a:cs typeface="Lobster"/>
                <a:sym typeface="Lobster"/>
              </a:rPr>
              <a:t>3.Зустріч з воїном Нижником Богданом;</a:t>
            </a:r>
            <a:br>
              <a:rPr lang="uk-UA" sz="20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2000" b="1">
                <a:latin typeface="Lobster"/>
                <a:ea typeface="Lobster"/>
                <a:cs typeface="Lobster"/>
                <a:sym typeface="Lobster"/>
              </a:rPr>
              <a:t>4.Участь у флешмобі “Хустку одягаю на перемогу чекаю”.</a:t>
            </a:r>
            <a:endParaRPr sz="2000" b="1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93" name="Google Shape;393;g297cc076e27_3_33"/>
          <p:cNvSpPr txBox="1">
            <a:spLocks noGrp="1"/>
          </p:cNvSpPr>
          <p:nvPr>
            <p:ph type="body" idx="2"/>
          </p:nvPr>
        </p:nvSpPr>
        <p:spPr>
          <a:xfrm>
            <a:off x="124950" y="312915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b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1800" b="1">
                <a:latin typeface="Lobster"/>
                <a:ea typeface="Lobster"/>
                <a:cs typeface="Lobster"/>
                <a:sym typeface="Lobster"/>
              </a:rPr>
              <a:t>1.День Знань;</a:t>
            </a:r>
            <a:br>
              <a:rPr lang="uk-UA" sz="18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1800" b="1">
                <a:latin typeface="Lobster"/>
                <a:ea typeface="Lobster"/>
                <a:cs typeface="Lobster"/>
                <a:sym typeface="Lobster"/>
              </a:rPr>
              <a:t>2. Година спілкування “Ти особистість”;</a:t>
            </a:r>
            <a:br>
              <a:rPr lang="uk-UA" sz="18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1800" b="1">
                <a:latin typeface="Lobster"/>
                <a:ea typeface="Lobster"/>
                <a:cs typeface="Lobster"/>
                <a:sym typeface="Lobster"/>
              </a:rPr>
              <a:t>3.Година спілкування до “Дня миру”;</a:t>
            </a:r>
            <a:br>
              <a:rPr lang="uk-UA" sz="18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1800" b="1">
                <a:latin typeface="Lobster"/>
                <a:ea typeface="Lobster"/>
                <a:cs typeface="Lobster"/>
                <a:sym typeface="Lobster"/>
              </a:rPr>
              <a:t>4. Година спілкування до Дня Гідності та Свободи;</a:t>
            </a:r>
            <a:br>
              <a:rPr lang="uk-UA" sz="18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1800" b="1">
                <a:latin typeface="Lobster"/>
                <a:ea typeface="Lobster"/>
                <a:cs typeface="Lobster"/>
                <a:sym typeface="Lobster"/>
              </a:rPr>
              <a:t>5.Година спілкування до “Дня пам'яті жертв Голодомору”;</a:t>
            </a:r>
            <a:br>
              <a:rPr lang="uk-UA" sz="1800" b="1">
                <a:latin typeface="Lobster"/>
                <a:ea typeface="Lobster"/>
                <a:cs typeface="Lobster"/>
                <a:sym typeface="Lobster"/>
              </a:rPr>
            </a:br>
            <a:r>
              <a:rPr lang="uk-UA" sz="1800" b="1">
                <a:latin typeface="Lobster"/>
                <a:ea typeface="Lobster"/>
                <a:cs typeface="Lobster"/>
                <a:sym typeface="Lobster"/>
              </a:rPr>
              <a:t>6.Слухання радіодиктанту національної єдності.</a:t>
            </a:r>
            <a:endParaRPr sz="1800" b="1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94" name="Google Shape;394;g297cc076e27_3_33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g297cc076e27_3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6900" y="3129150"/>
            <a:ext cx="3335649" cy="3142548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96" name="Google Shape;396;g297cc076e27_3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2550" y="3210200"/>
            <a:ext cx="3613800" cy="3061499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97" name="Google Shape;397;g297cc076e27_3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550" y="725400"/>
            <a:ext cx="3040275" cy="23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97cc076e27_3_110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297cc076e27_3_110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g297cc076e27_3_110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g297cc076e27_3_110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297cc076e27_3_1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g297cc076e27_3_110"/>
          <p:cNvSpPr txBox="1">
            <a:spLocks noGrp="1"/>
          </p:cNvSpPr>
          <p:nvPr>
            <p:ph type="body" idx="1"/>
          </p:nvPr>
        </p:nvSpPr>
        <p:spPr>
          <a:xfrm>
            <a:off x="5476460" y="29817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Google Shape;436;g297cc076e27_3_110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7" name="Google Shape;437;g297cc076e27_3_110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97cc076e27_3_121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297cc076e27_3_121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297cc076e27_3_121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g297cc076e27_3_121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g297cc076e27_3_1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g297cc076e27_3_121"/>
          <p:cNvSpPr txBox="1">
            <a:spLocks noGrp="1"/>
          </p:cNvSpPr>
          <p:nvPr>
            <p:ph type="body" idx="1"/>
          </p:nvPr>
        </p:nvSpPr>
        <p:spPr>
          <a:xfrm>
            <a:off x="5476460" y="29817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g297cc076e27_3_121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g297cc076e27_3_121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97cc076e27_3_132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297cc076e27_3_132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297cc076e27_3_132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g297cc076e27_3_132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297cc076e27_3_1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9" name="Google Shape;459;g297cc076e27_3_132"/>
          <p:cNvSpPr txBox="1">
            <a:spLocks noGrp="1"/>
          </p:cNvSpPr>
          <p:nvPr>
            <p:ph type="body" idx="1"/>
          </p:nvPr>
        </p:nvSpPr>
        <p:spPr>
          <a:xfrm>
            <a:off x="5476460" y="29817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Google Shape;460;g297cc076e27_3_132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Google Shape;461;g297cc076e27_3_132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97cc076e27_3_99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297cc076e27_3_99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g297cc076e27_3_99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297cc076e27_3_99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297cc076e27_3_9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g297cc076e27_3_99"/>
          <p:cNvSpPr txBox="1">
            <a:spLocks noGrp="1"/>
          </p:cNvSpPr>
          <p:nvPr>
            <p:ph type="body" idx="1"/>
          </p:nvPr>
        </p:nvSpPr>
        <p:spPr>
          <a:xfrm>
            <a:off x="5476460" y="29817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2" name="Google Shape;472;g297cc076e27_3_99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3" name="Google Shape;473;g297cc076e27_3_99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95a3aa84f1_0_11"/>
          <p:cNvSpPr/>
          <p:nvPr/>
        </p:nvSpPr>
        <p:spPr>
          <a:xfrm>
            <a:off x="6583725" y="155725"/>
            <a:ext cx="5976000" cy="7221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Заплановані заходи з національно-патріотичного виховання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295a3aa84f1_0_11"/>
          <p:cNvSpPr/>
          <p:nvPr/>
        </p:nvSpPr>
        <p:spPr>
          <a:xfrm>
            <a:off x="533400" y="12887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Виконані заходи з національно-патріотичного виховання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295a3aa84f1_0_11"/>
          <p:cNvSpPr/>
          <p:nvPr/>
        </p:nvSpPr>
        <p:spPr>
          <a:xfrm>
            <a:off x="2181525" y="150300"/>
            <a:ext cx="3478800" cy="1061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9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Класний керівник</a:t>
            </a:r>
            <a:endParaRPr sz="19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5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Палагнюк Світлана Дмитрівна</a:t>
            </a:r>
            <a:endParaRPr sz="25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295a3aa84f1_0_11"/>
          <p:cNvSpPr/>
          <p:nvPr/>
        </p:nvSpPr>
        <p:spPr>
          <a:xfrm>
            <a:off x="596350" y="139075"/>
            <a:ext cx="1423800" cy="1061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7-Б</a:t>
            </a:r>
            <a:endParaRPr sz="35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клас</a:t>
            </a:r>
            <a:endParaRPr sz="3500" b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295a3aa84f1_0_11"/>
          <p:cNvSpPr txBox="1">
            <a:spLocks noGrp="1"/>
          </p:cNvSpPr>
          <p:nvPr>
            <p:ph type="body" idx="1"/>
          </p:nvPr>
        </p:nvSpPr>
        <p:spPr>
          <a:xfrm>
            <a:off x="5994525" y="995525"/>
            <a:ext cx="5976000" cy="1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uk-UA" sz="1400" b="1" i="1">
                <a:latin typeface="Times New Roman"/>
                <a:ea typeface="Times New Roman"/>
                <a:cs typeface="Times New Roman"/>
                <a:sym typeface="Times New Roman"/>
              </a:rPr>
              <a:t>Участь у заходах, присвячених Дню Гідності та Свободи.</a:t>
            </a:r>
            <a:endParaRPr sz="1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uk-UA" sz="1400" b="1" i="1">
                <a:latin typeface="Times New Roman"/>
                <a:ea typeface="Times New Roman"/>
                <a:cs typeface="Times New Roman"/>
                <a:sym typeface="Times New Roman"/>
              </a:rPr>
              <a:t>Проведення класної години до Дня пам’яті жертв голодоморів. Пошукова робота «Спогади односільчан про голодомор 1946-47 рр.». Участь у Всеукраїнській акції «Запали свічку».</a:t>
            </a:r>
            <a:endParaRPr sz="1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uk-UA" sz="1400" b="1" i="1">
                <a:latin typeface="Times New Roman"/>
                <a:ea typeface="Times New Roman"/>
                <a:cs typeface="Times New Roman"/>
                <a:sym typeface="Times New Roman"/>
              </a:rPr>
              <a:t>Проведення виховних заходів, присвячених Дню Збройних сил України». Єдина виховна година «Є така професія – Батьківщину захищати».</a:t>
            </a:r>
            <a:endParaRPr sz="1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g295a3aa84f1_0_11"/>
          <p:cNvSpPr txBox="1">
            <a:spLocks noGrp="1"/>
          </p:cNvSpPr>
          <p:nvPr>
            <p:ph type="body" idx="2"/>
          </p:nvPr>
        </p:nvSpPr>
        <p:spPr>
          <a:xfrm>
            <a:off x="131750" y="2153075"/>
            <a:ext cx="6407400" cy="46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 Єдиний урок «Ти будеш жити, Україно!».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 Участь у загальношкільній акції «Замість квітів – донат на ЗСУ»</a:t>
            </a:r>
            <a:r>
              <a:rPr lang="uk-UA" sz="1400"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 Участь у турнірі з футболу, присвяченому пам'яті усіх загиблих воїнів за незалежність і суверенітет України.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 Мітинг-реквієм – відкриття меморіальної дошки полеглому у боях за Україну Герою-захиснику в. Мойсеєнку.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uk-UA" sz="14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Класна година у День Миру «Найзаповітніша мрія нині – це мир в Україні».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 День туризму. Майстер-клас з надання першої медичної допомоги.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uk-UA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Виховна година «Бабин Яр».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uk-UA" sz="1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Відвідини захисника-односельчанина Андрія Божека.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Участь у написанні Радіодиктанту національної єдності у День української писемності.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Участь у Всеукраїнській експедиції «Моя Батьківщина – Україна» у номінації «Геологічними стежками України».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Участь у зустрічах полеглих Героїв-односільчан та проведенні їх до місця останнього спочинку.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uk-UA" sz="1400" b="1" i="1">
                <a:latin typeface="Arial"/>
                <a:ea typeface="Arial"/>
                <a:cs typeface="Arial"/>
                <a:sym typeface="Arial"/>
              </a:rPr>
              <a:t>Вшанування загиблих воїнів щоденною хвилиною мовчання.</a:t>
            </a:r>
            <a:endParaRPr sz="1400" b="1" i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5" name="Google Shape;115;g295a3aa84f1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3725" y="2711925"/>
            <a:ext cx="3018526" cy="2263874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16" name="Google Shape;116;g295a3aa84f1_0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8451" y="2746625"/>
            <a:ext cx="2361149" cy="223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295a3aa84f1_0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35475" y="4864800"/>
            <a:ext cx="4223551" cy="19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5a3aa84f1_0_99"/>
          <p:cNvSpPr/>
          <p:nvPr/>
        </p:nvSpPr>
        <p:spPr>
          <a:xfrm>
            <a:off x="5476450" y="1"/>
            <a:ext cx="6321300" cy="11172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Заплановані заходи з національно-патріотичного виховання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295a3aa84f1_0_99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295a3aa84f1_0_99"/>
          <p:cNvSpPr/>
          <p:nvPr/>
        </p:nvSpPr>
        <p:spPr>
          <a:xfrm>
            <a:off x="596350" y="1073425"/>
            <a:ext cx="3478800" cy="573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Класний керівник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Рогожа Людмила Василівна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95a3aa84f1_0_99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295a3aa84f1_0_99"/>
          <p:cNvSpPr txBox="1">
            <a:spLocks noGrp="1"/>
          </p:cNvSpPr>
          <p:nvPr>
            <p:ph type="title"/>
          </p:nvPr>
        </p:nvSpPr>
        <p:spPr>
          <a:xfrm>
            <a:off x="666700" y="457200"/>
            <a:ext cx="3692400" cy="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  Клас-        11 А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g295a3aa84f1_0_99"/>
          <p:cNvSpPr txBox="1">
            <a:spLocks noGrp="1"/>
          </p:cNvSpPr>
          <p:nvPr>
            <p:ph type="body" idx="1"/>
          </p:nvPr>
        </p:nvSpPr>
        <p:spPr>
          <a:xfrm>
            <a:off x="5476450" y="1250700"/>
            <a:ext cx="63213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None/>
            </a:pP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38"/>
              <a:buNone/>
            </a:pPr>
            <a:r>
              <a:rPr lang="uk-UA" sz="6223" b="1">
                <a:latin typeface="Times New Roman"/>
                <a:ea typeface="Times New Roman"/>
                <a:cs typeface="Times New Roman"/>
                <a:sym typeface="Times New Roman"/>
              </a:rPr>
              <a:t>Провести шкільний урок волонтерства  “Як творити добро тут і зараз”</a:t>
            </a:r>
            <a:endParaRPr sz="6223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38"/>
              <a:buNone/>
            </a:pPr>
            <a:r>
              <a:rPr lang="uk-UA" sz="6223" b="1">
                <a:latin typeface="Times New Roman"/>
                <a:ea typeface="Times New Roman"/>
                <a:cs typeface="Times New Roman"/>
                <a:sym typeface="Times New Roman"/>
              </a:rPr>
              <a:t>Виховну годину до Дня гідності та свободи,,Народ мій є!Народ мій завжди буде !”</a:t>
            </a:r>
            <a:endParaRPr sz="6223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38"/>
              <a:buNone/>
            </a:pPr>
            <a:endParaRPr sz="6223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38"/>
              <a:buNone/>
            </a:pPr>
            <a:r>
              <a:rPr lang="uk-UA" sz="6223" b="1">
                <a:latin typeface="Times New Roman"/>
                <a:ea typeface="Times New Roman"/>
                <a:cs typeface="Times New Roman"/>
                <a:sym typeface="Times New Roman"/>
              </a:rPr>
              <a:t>Взяти участь у  Всеукраїнській акції «Засвіти свічку» до Дня</a:t>
            </a:r>
            <a:endParaRPr sz="6223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38"/>
              <a:buNone/>
            </a:pPr>
            <a:r>
              <a:rPr lang="uk-UA" sz="6223" b="1">
                <a:latin typeface="Times New Roman"/>
                <a:ea typeface="Times New Roman"/>
                <a:cs typeface="Times New Roman"/>
                <a:sym typeface="Times New Roman"/>
              </a:rPr>
              <a:t> пам’ яті голодомору</a:t>
            </a:r>
            <a:endParaRPr sz="6223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138"/>
              <a:buNone/>
            </a:pPr>
            <a:endParaRPr sz="6223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609"/>
              <a:buNone/>
            </a:pPr>
            <a:r>
              <a:rPr lang="uk-UA" sz="6754">
                <a:latin typeface="Times New Roman"/>
                <a:ea typeface="Times New Roman"/>
                <a:cs typeface="Times New Roman"/>
                <a:sym typeface="Times New Roman"/>
              </a:rPr>
              <a:t>До Д</a:t>
            </a:r>
            <a:r>
              <a:rPr lang="uk-UA" sz="7357">
                <a:latin typeface="Times New Roman"/>
                <a:ea typeface="Times New Roman"/>
                <a:cs typeface="Times New Roman"/>
                <a:sym typeface="Times New Roman"/>
              </a:rPr>
              <a:t>ня Збройних сил України взяти участь у квест-грі «Ми вам довіримо Батьківщину»</a:t>
            </a:r>
            <a:endParaRPr sz="756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None/>
            </a:pPr>
            <a:r>
              <a:rPr lang="uk-UA" sz="7568">
                <a:latin typeface="Times New Roman"/>
                <a:ea typeface="Times New Roman"/>
                <a:cs typeface="Times New Roman"/>
                <a:sym typeface="Times New Roman"/>
              </a:rPr>
              <a:t>Долучитися до </a:t>
            </a:r>
            <a:r>
              <a:rPr lang="uk-UA" sz="7357">
                <a:latin typeface="Times New Roman"/>
                <a:ea typeface="Times New Roman"/>
                <a:cs typeface="Times New Roman"/>
                <a:sym typeface="Times New Roman"/>
              </a:rPr>
              <a:t>єдиної виховної години    ‘’Є така професія – Батьківщину захищати’’ </a:t>
            </a:r>
            <a:endParaRPr sz="7957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g295a3aa84f1_0_99"/>
          <p:cNvSpPr txBox="1">
            <a:spLocks noGrp="1"/>
          </p:cNvSpPr>
          <p:nvPr>
            <p:ph type="body" idx="2"/>
          </p:nvPr>
        </p:nvSpPr>
        <p:spPr>
          <a:xfrm>
            <a:off x="228600" y="1898375"/>
            <a:ext cx="4543500" cy="39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Єдиний перший урок,,Україна- героїчна країна"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в акції,,Смілива гривня”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година,,Слава незламним захисникам"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загальнонаціональному Радіодиктанті єдності 2023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Допомога ЗСУ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 Години спілкування «Допоможи тому, хто цього потребує»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Виховний захід “Шана,вдячність тільки Вам!”</a:t>
            </a:r>
            <a:r>
              <a:rPr lang="uk-UA" sz="1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g295a3aa84f1_0_99"/>
          <p:cNvSpPr/>
          <p:nvPr/>
        </p:nvSpPr>
        <p:spPr>
          <a:xfrm>
            <a:off x="7084775" y="3860700"/>
            <a:ext cx="4713000" cy="2914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g295a3aa84f1_0_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900" y="4181450"/>
            <a:ext cx="3867148" cy="209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5a3aa84f1_0_165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95a3aa84f1_0_165"/>
          <p:cNvSpPr/>
          <p:nvPr/>
        </p:nvSpPr>
        <p:spPr>
          <a:xfrm>
            <a:off x="332050" y="1484525"/>
            <a:ext cx="4543500" cy="11907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g295a3aa84f1_0_165"/>
          <p:cNvSpPr/>
          <p:nvPr/>
        </p:nvSpPr>
        <p:spPr>
          <a:xfrm>
            <a:off x="1992725" y="229168"/>
            <a:ext cx="2958600" cy="99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   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Дудчак Галина Сергіївна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295a3aa84f1_0_165"/>
          <p:cNvSpPr/>
          <p:nvPr/>
        </p:nvSpPr>
        <p:spPr>
          <a:xfrm>
            <a:off x="228600" y="229175"/>
            <a:ext cx="1574700" cy="99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4-Б</a:t>
            </a:r>
            <a:endParaRPr sz="24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 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g295a3aa84f1_0_165"/>
          <p:cNvSpPr txBox="1">
            <a:spLocks noGrp="1"/>
          </p:cNvSpPr>
          <p:nvPr>
            <p:ph type="body" idx="1"/>
          </p:nvPr>
        </p:nvSpPr>
        <p:spPr>
          <a:xfrm>
            <a:off x="5476460" y="1761424"/>
            <a:ext cx="6321300" cy="1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uk-UA" sz="4350" b="1">
                <a:latin typeface="Times New Roman"/>
                <a:ea typeface="Times New Roman"/>
                <a:cs typeface="Times New Roman"/>
                <a:sym typeface="Times New Roman"/>
              </a:rPr>
              <a:t>Виховний захід” Осінній ярмарок”</a:t>
            </a: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r>
              <a:rPr lang="uk-UA" sz="4350" b="1">
                <a:latin typeface="Times New Roman"/>
                <a:ea typeface="Times New Roman"/>
                <a:cs typeface="Times New Roman"/>
                <a:sym typeface="Times New Roman"/>
              </a:rPr>
              <a:t>- Урок звитяги з нагоди Дня гідності та свободи</a:t>
            </a: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r>
              <a:rPr lang="uk-UA" sz="4350" b="1">
                <a:latin typeface="Times New Roman"/>
                <a:ea typeface="Times New Roman"/>
                <a:cs typeface="Times New Roman"/>
                <a:sym typeface="Times New Roman"/>
              </a:rPr>
              <a:t>“Вільні творять майбутнє</a:t>
            </a: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r>
              <a:rPr lang="uk-UA" sz="4350" b="1">
                <a:latin typeface="Times New Roman"/>
                <a:ea typeface="Times New Roman"/>
                <a:cs typeface="Times New Roman"/>
                <a:sym typeface="Times New Roman"/>
              </a:rPr>
              <a:t>- Відеоролик до Дня української хустки.</a:t>
            </a: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r>
              <a:rPr lang="uk-UA" sz="4350" b="1">
                <a:latin typeface="Times New Roman"/>
                <a:ea typeface="Times New Roman"/>
                <a:cs typeface="Times New Roman"/>
                <a:sym typeface="Times New Roman"/>
              </a:rPr>
              <a:t>- Патріотичний урок -гра”Сильні духом українці”</a:t>
            </a: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977"/>
              <a:buNone/>
            </a:pPr>
            <a:r>
              <a:rPr lang="uk-UA" sz="4350" b="1">
                <a:latin typeface="Times New Roman"/>
                <a:ea typeface="Times New Roman"/>
                <a:cs typeface="Times New Roman"/>
                <a:sym typeface="Times New Roman"/>
              </a:rPr>
              <a:t>-Урок -мандрівка “Країна в якій я живу”</a:t>
            </a:r>
            <a:endParaRPr sz="435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g295a3aa84f1_0_165"/>
          <p:cNvSpPr txBox="1">
            <a:spLocks noGrp="1"/>
          </p:cNvSpPr>
          <p:nvPr>
            <p:ph type="body" idx="2"/>
          </p:nvPr>
        </p:nvSpPr>
        <p:spPr>
          <a:xfrm>
            <a:off x="332050" y="2936975"/>
            <a:ext cx="4543500" cy="3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Єдиний перший урок  “Все буде Україна”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Урок Миру”За МИР в усьому світі”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година”День українського козацтва”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акції”Допомога ЗЗСУ, смілива гривня”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загальнонаціональному Радіодиктанті єдності 2023.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g295a3aa84f1_0_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6450" y="4900800"/>
            <a:ext cx="3412576" cy="1957200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2" name="Google Shape;142;g295a3aa84f1_0_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3425" y="3520625"/>
            <a:ext cx="2958600" cy="1696827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43" name="Google Shape;143;g295a3aa84f1_0_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25925" y="3083013"/>
            <a:ext cx="2831226" cy="377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95a3aa84f1_0_154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g295a3aa84f1_0_154"/>
          <p:cNvSpPr/>
          <p:nvPr/>
        </p:nvSpPr>
        <p:spPr>
          <a:xfrm>
            <a:off x="228600" y="189837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g295a3aa84f1_0_154"/>
          <p:cNvSpPr/>
          <p:nvPr/>
        </p:nvSpPr>
        <p:spPr>
          <a:xfrm>
            <a:off x="596348" y="1073426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g295a3aa84f1_0_154"/>
          <p:cNvSpPr/>
          <p:nvPr/>
        </p:nvSpPr>
        <p:spPr>
          <a:xfrm>
            <a:off x="596348" y="457200"/>
            <a:ext cx="34788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295a3aa84f1_0_154"/>
          <p:cNvSpPr txBox="1">
            <a:spLocks noGrp="1"/>
          </p:cNvSpPr>
          <p:nvPr>
            <p:ph type="title"/>
          </p:nvPr>
        </p:nvSpPr>
        <p:spPr>
          <a:xfrm>
            <a:off x="839800" y="298250"/>
            <a:ext cx="3478800" cy="21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 7 - В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  Пернай Віта Віталіївна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g295a3aa84f1_0_154"/>
          <p:cNvSpPr txBox="1">
            <a:spLocks noGrp="1"/>
          </p:cNvSpPr>
          <p:nvPr>
            <p:ph type="body" idx="1"/>
          </p:nvPr>
        </p:nvSpPr>
        <p:spPr>
          <a:xfrm>
            <a:off x="5476450" y="298176"/>
            <a:ext cx="6321300" cy="3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“Толерантність - шлях до порозуміння”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 Допоможи тому, хто цього петребує”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“ Хустка - оберіг”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 Ми вам довірили Україну”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g295a3aa84f1_0_154"/>
          <p:cNvSpPr txBox="1">
            <a:spLocks noGrp="1"/>
          </p:cNvSpPr>
          <p:nvPr>
            <p:ph type="body" idx="2"/>
          </p:nvPr>
        </p:nvSpPr>
        <p:spPr>
          <a:xfrm>
            <a:off x="228600" y="205740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“Україну прославляй_ перемогу наближай”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“Слава незламним захисникам”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акції “Смілива гривня”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флеш-мобі до 53 річниці першого публічного виконання пісні В. Івасюка “ Червона рута”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Участь у написанні Радіодиктанту націцональної єдності у День української писемності.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Година спілкування “Україна - героїчна країна”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Допомога ЗСУ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g295a3aa84f1_0_154"/>
          <p:cNvSpPr/>
          <p:nvPr/>
        </p:nvSpPr>
        <p:spPr>
          <a:xfrm>
            <a:off x="7225748" y="4244008"/>
            <a:ext cx="4800600" cy="2027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g295a3aa84f1_0_143"/>
          <p:cNvPicPr preferRelativeResize="0"/>
          <p:nvPr/>
        </p:nvPicPr>
        <p:blipFill rotWithShape="1">
          <a:blip r:embed="rId4">
            <a:alphaModFix/>
          </a:blip>
          <a:srcRect t="31977"/>
          <a:stretch/>
        </p:blipFill>
        <p:spPr>
          <a:xfrm>
            <a:off x="6270600" y="2588100"/>
            <a:ext cx="5527149" cy="28197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1" name="Google Shape;161;g295a3aa84f1_0_143"/>
          <p:cNvSpPr/>
          <p:nvPr/>
        </p:nvSpPr>
        <p:spPr>
          <a:xfrm>
            <a:off x="5476450" y="308122"/>
            <a:ext cx="63213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295a3aa84f1_0_143"/>
          <p:cNvSpPr/>
          <p:nvPr/>
        </p:nvSpPr>
        <p:spPr>
          <a:xfrm>
            <a:off x="228650" y="1563024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295a3aa84f1_0_143"/>
          <p:cNvSpPr/>
          <p:nvPr/>
        </p:nvSpPr>
        <p:spPr>
          <a:xfrm>
            <a:off x="1673175" y="226275"/>
            <a:ext cx="3513600" cy="973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295a3aa84f1_0_143"/>
          <p:cNvSpPr/>
          <p:nvPr/>
        </p:nvSpPr>
        <p:spPr>
          <a:xfrm>
            <a:off x="259850" y="256575"/>
            <a:ext cx="1255500" cy="912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295a3aa84f1_0_143"/>
          <p:cNvSpPr txBox="1">
            <a:spLocks noGrp="1"/>
          </p:cNvSpPr>
          <p:nvPr>
            <p:ph type="title"/>
          </p:nvPr>
        </p:nvSpPr>
        <p:spPr>
          <a:xfrm>
            <a:off x="-531549" y="1901088"/>
            <a:ext cx="28383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  <a:r>
              <a:rPr lang="uk-UA" sz="3511" b="1">
                <a:latin typeface="Times New Roman"/>
                <a:ea typeface="Times New Roman"/>
                <a:cs typeface="Times New Roman"/>
                <a:sym typeface="Times New Roman"/>
              </a:rPr>
              <a:t>5-В </a:t>
            </a:r>
            <a:endParaRPr sz="3511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354"/>
              <a:buFont typeface="Calibri"/>
              <a:buNone/>
            </a:pPr>
            <a:r>
              <a:rPr lang="uk-UA" sz="3511" b="1">
                <a:latin typeface="Times New Roman"/>
                <a:ea typeface="Times New Roman"/>
                <a:cs typeface="Times New Roman"/>
                <a:sym typeface="Times New Roman"/>
              </a:rPr>
              <a:t>         клас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g295a3aa84f1_0_143"/>
          <p:cNvSpPr txBox="1">
            <a:spLocks noGrp="1"/>
          </p:cNvSpPr>
          <p:nvPr>
            <p:ph type="body" idx="1"/>
          </p:nvPr>
        </p:nvSpPr>
        <p:spPr>
          <a:xfrm>
            <a:off x="5476450" y="308124"/>
            <a:ext cx="6321300" cy="7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7" name="Google Shape;167;g295a3aa84f1_0_143"/>
          <p:cNvSpPr txBox="1">
            <a:spLocks noGrp="1"/>
          </p:cNvSpPr>
          <p:nvPr>
            <p:ph type="body" idx="2"/>
          </p:nvPr>
        </p:nvSpPr>
        <p:spPr>
          <a:xfrm>
            <a:off x="259850" y="1628425"/>
            <a:ext cx="45435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8" name="Google Shape;168;g295a3aa84f1_0_143"/>
          <p:cNvPicPr preferRelativeResize="0"/>
          <p:nvPr/>
        </p:nvPicPr>
        <p:blipFill rotWithShape="1">
          <a:blip r:embed="rId5">
            <a:alphaModFix/>
          </a:blip>
          <a:srcRect b="15239"/>
          <a:stretch/>
        </p:blipFill>
        <p:spPr>
          <a:xfrm rot="8">
            <a:off x="6270600" y="5033599"/>
            <a:ext cx="2763574" cy="175677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69" name="Google Shape;169;g295a3aa84f1_0_143"/>
          <p:cNvSpPr txBox="1"/>
          <p:nvPr/>
        </p:nvSpPr>
        <p:spPr>
          <a:xfrm>
            <a:off x="0" y="2588100"/>
            <a:ext cx="5740500" cy="4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Перший урок у стилі Тік-Ток “Україна. Втрачений пароль”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в акції “Смілива гривня”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Свято “Посвята у п’ятикласники”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до 53 річниці першого публічного виконання пісні В. Івасюка “ Червона рута”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“Герої носять форму ЗСУ” до Дня захисників та захисниць України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у написанні Радіодиктанту націцональної єдності у День української писемності.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-"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Інтелектуальна гра “Солов’їне шоу” до Дня писемності та мови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295a3aa84f1_0_143"/>
          <p:cNvSpPr txBox="1"/>
          <p:nvPr/>
        </p:nvSpPr>
        <p:spPr>
          <a:xfrm>
            <a:off x="5516800" y="1103113"/>
            <a:ext cx="6180600" cy="20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32500"/>
          </a:bodyPr>
          <a:lstStyle/>
          <a:p>
            <a:pPr marL="457200" lvl="0" indent="-37911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uk-UA" sz="4938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Тематична виховна година на тему: «Наш дух не зламати, свободу не вбити» до Дня Гідності та Свободи </a:t>
            </a:r>
            <a:endParaRPr sz="4938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911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uk-UA" sz="4938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“Є така професія – Батьківщину захищати” до Дня Збройних Сил України</a:t>
            </a:r>
            <a:endParaRPr sz="4938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911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uk-UA" sz="4938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у флешмобі «Хустку одягаю-перемогу  закликаю»</a:t>
            </a:r>
            <a:endParaRPr sz="4938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938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g295a3aa84f1_0_143"/>
          <p:cNvPicPr preferRelativeResize="0"/>
          <p:nvPr/>
        </p:nvPicPr>
        <p:blipFill rotWithShape="1">
          <a:blip r:embed="rId6">
            <a:alphaModFix/>
          </a:blip>
          <a:srcRect b="12800"/>
          <a:stretch/>
        </p:blipFill>
        <p:spPr>
          <a:xfrm rot="32">
            <a:off x="9034175" y="5028054"/>
            <a:ext cx="2763576" cy="1767130"/>
          </a:xfrm>
          <a:prstGeom prst="rect">
            <a:avLst/>
          </a:prstGeom>
          <a:noFill/>
          <a:ln w="28575" cap="flat" cmpd="sng">
            <a:solidFill>
              <a:srgbClr val="274E13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72" name="Google Shape;172;g295a3aa84f1_0_143"/>
          <p:cNvSpPr txBox="1"/>
          <p:nvPr/>
        </p:nvSpPr>
        <p:spPr>
          <a:xfrm>
            <a:off x="1673175" y="249325"/>
            <a:ext cx="36858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7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Ковтюк Віталіна Вікторівна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95a3aa84f1_0_132"/>
          <p:cNvSpPr/>
          <p:nvPr/>
        </p:nvSpPr>
        <p:spPr>
          <a:xfrm>
            <a:off x="5476460" y="308113"/>
            <a:ext cx="6321300" cy="10734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g295a3aa84f1_0_132"/>
          <p:cNvSpPr/>
          <p:nvPr/>
        </p:nvSpPr>
        <p:spPr>
          <a:xfrm>
            <a:off x="228600" y="1986299"/>
            <a:ext cx="4543500" cy="7950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295a3aa84f1_0_132"/>
          <p:cNvSpPr/>
          <p:nvPr/>
        </p:nvSpPr>
        <p:spPr>
          <a:xfrm>
            <a:off x="596350" y="1073425"/>
            <a:ext cx="3804900" cy="795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295a3aa84f1_0_132"/>
          <p:cNvSpPr/>
          <p:nvPr/>
        </p:nvSpPr>
        <p:spPr>
          <a:xfrm>
            <a:off x="596350" y="457200"/>
            <a:ext cx="3804900" cy="387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95a3aa84f1_0_132"/>
          <p:cNvSpPr txBox="1">
            <a:spLocks noGrp="1"/>
          </p:cNvSpPr>
          <p:nvPr>
            <p:ph type="title"/>
          </p:nvPr>
        </p:nvSpPr>
        <p:spPr>
          <a:xfrm>
            <a:off x="596351" y="64775"/>
            <a:ext cx="4175700" cy="22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/>
              <a:t> </a:t>
            </a: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/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  2 - Б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 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  <a:t>Колесник Світлана Петрівна</a:t>
            </a: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sz="2400"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g295a3aa84f1_0_132"/>
          <p:cNvSpPr txBox="1">
            <a:spLocks noGrp="1"/>
          </p:cNvSpPr>
          <p:nvPr>
            <p:ph type="body" idx="1"/>
          </p:nvPr>
        </p:nvSpPr>
        <p:spPr>
          <a:xfrm>
            <a:off x="5476450" y="298175"/>
            <a:ext cx="63213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Бесіда “Люби і знай свій рідний край”;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“Є така професія - Батьківщину захищати”;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Конкурс на кращий малюнок “Моє рідне село”.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3" name="Google Shape;183;g295a3aa84f1_0_132"/>
          <p:cNvSpPr txBox="1">
            <a:spLocks noGrp="1"/>
          </p:cNvSpPr>
          <p:nvPr>
            <p:ph type="body" idx="2"/>
          </p:nvPr>
        </p:nvSpPr>
        <p:spPr>
          <a:xfrm>
            <a:off x="228600" y="2097050"/>
            <a:ext cx="45435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на тему : “Ми - патріоти України”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Бесіда “Символи держави: прапор, герб,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гімн України”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: “Україна: незламна, сильна, єдина!”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uk-UA" sz="1800" b="1">
                <a:latin typeface="Times New Roman"/>
                <a:ea typeface="Times New Roman"/>
                <a:cs typeface="Times New Roman"/>
                <a:sym typeface="Times New Roman"/>
              </a:rPr>
              <a:t>Слухання радіодиктанту національної єдності.</a:t>
            </a: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g295a3aa84f1_0_132"/>
          <p:cNvPicPr preferRelativeResize="0"/>
          <p:nvPr/>
        </p:nvPicPr>
        <p:blipFill rotWithShape="1">
          <a:blip r:embed="rId4">
            <a:alphaModFix/>
          </a:blip>
          <a:srcRect l="16254" t="19365" b="9933"/>
          <a:stretch/>
        </p:blipFill>
        <p:spPr>
          <a:xfrm>
            <a:off x="8291800" y="4349250"/>
            <a:ext cx="3804900" cy="2409099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85" name="Google Shape;185;g295a3aa84f1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8300" y="3898775"/>
            <a:ext cx="3367300" cy="2525475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186" name="Google Shape;186;g295a3aa84f1_0_132"/>
          <p:cNvPicPr preferRelativeResize="0"/>
          <p:nvPr/>
        </p:nvPicPr>
        <p:blipFill rotWithShape="1">
          <a:blip r:embed="rId6">
            <a:alphaModFix/>
          </a:blip>
          <a:srcRect t="12365"/>
          <a:stretch/>
        </p:blipFill>
        <p:spPr>
          <a:xfrm>
            <a:off x="7685300" y="2869625"/>
            <a:ext cx="2915952" cy="1916625"/>
          </a:xfrm>
          <a:prstGeom prst="rect">
            <a:avLst/>
          </a:prstGeom>
          <a:noFill/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5a3aa84f1_0_88"/>
          <p:cNvSpPr/>
          <p:nvPr/>
        </p:nvSpPr>
        <p:spPr>
          <a:xfrm>
            <a:off x="5719925" y="183475"/>
            <a:ext cx="5944800" cy="9051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Заплановані заходи з національно-патріотичного виховання: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295a3aa84f1_0_88"/>
          <p:cNvSpPr/>
          <p:nvPr/>
        </p:nvSpPr>
        <p:spPr>
          <a:xfrm>
            <a:off x="317275" y="1374550"/>
            <a:ext cx="5003700" cy="905100"/>
          </a:xfrm>
          <a:prstGeom prst="flowChartAlternateProcess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Виконані заходи з національно-патріотичного виховання: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295a3aa84f1_0_88"/>
          <p:cNvSpPr/>
          <p:nvPr/>
        </p:nvSpPr>
        <p:spPr>
          <a:xfrm>
            <a:off x="2130675" y="216175"/>
            <a:ext cx="3201300" cy="9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Класний керівник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uk-UA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Павлюк Лілія Вікторівна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295a3aa84f1_0_88"/>
          <p:cNvSpPr/>
          <p:nvPr/>
        </p:nvSpPr>
        <p:spPr>
          <a:xfrm>
            <a:off x="228600" y="145525"/>
            <a:ext cx="1692900" cy="981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1-В клас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g295a3aa84f1_0_88"/>
          <p:cNvSpPr txBox="1">
            <a:spLocks noGrp="1"/>
          </p:cNvSpPr>
          <p:nvPr>
            <p:ph type="body" idx="1"/>
          </p:nvPr>
        </p:nvSpPr>
        <p:spPr>
          <a:xfrm>
            <a:off x="5609475" y="665675"/>
            <a:ext cx="6321300" cy="2500800"/>
          </a:xfrm>
          <a:prstGeom prst="rect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Урок мужності до Дня збройних сил України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Благодійний ярмарок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Малюнки для захисників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Вікторина “Чи знаєш ти свій край”?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g295a3aa84f1_0_88"/>
          <p:cNvSpPr txBox="1">
            <a:spLocks noGrp="1"/>
          </p:cNvSpPr>
          <p:nvPr>
            <p:ph type="body" idx="2"/>
          </p:nvPr>
        </p:nvSpPr>
        <p:spPr>
          <a:xfrm>
            <a:off x="547375" y="1743200"/>
            <a:ext cx="4543500" cy="2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Свято “Ми першокласники”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Перший урок на тему:” Ми - маленькі патріоти”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Участь в акції “Смілива гривня”</a:t>
            </a:r>
            <a:endParaRPr sz="2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uk-UA" sz="2000" b="1">
                <a:latin typeface="Times New Roman"/>
                <a:ea typeface="Times New Roman"/>
                <a:cs typeface="Times New Roman"/>
                <a:sym typeface="Times New Roman"/>
              </a:rPr>
              <a:t>Виховна година “Діти хочуть мир</a:t>
            </a:r>
            <a:r>
              <a:rPr lang="uk-UA" sz="2000">
                <a:latin typeface="Times New Roman"/>
                <a:ea typeface="Times New Roman"/>
                <a:cs typeface="Times New Roman"/>
                <a:sym typeface="Times New Roman"/>
              </a:rPr>
              <a:t>у”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g295a3aa84f1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2962" y="4244000"/>
            <a:ext cx="4366076" cy="250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95a3aa84f1_0_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625" y="3682325"/>
            <a:ext cx="4451376" cy="250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95a3aa84f1_0_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451" y="4544775"/>
            <a:ext cx="3532501" cy="220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3180</Words>
  <Application>Microsoft Office PowerPoint</Application>
  <PresentationFormat>Широкий екран</PresentationFormat>
  <Paragraphs>468</Paragraphs>
  <Slides>27</Slides>
  <Notes>27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Lobster</vt:lpstr>
      <vt:lpstr>Тема Office</vt:lpstr>
      <vt:lpstr>      Клас - 9 Б  Класний керівник   Боцько Дар’я Йосипівна </vt:lpstr>
      <vt:lpstr>              Клас - 9-А      Класний керівник       Войт Світлана Валеріївна  </vt:lpstr>
      <vt:lpstr>Презентація PowerPoint</vt:lpstr>
      <vt:lpstr>            Клас-        11 А</vt:lpstr>
      <vt:lpstr>Презентація PowerPoint</vt:lpstr>
      <vt:lpstr>        Клас 7 - В  Класний керівник  Пернай Віта Віталіївна  </vt:lpstr>
      <vt:lpstr>                      5-В           клас         </vt:lpstr>
      <vt:lpstr>      Клас  2 - Б  Класний керівник  Колесник Світлана Петрівна  </vt:lpstr>
      <vt:lpstr>Презентація PowerPoint</vt:lpstr>
      <vt:lpstr>Презентація PowerPoint</vt:lpstr>
      <vt:lpstr>Презентація PowerPoint</vt:lpstr>
      <vt:lpstr>  Класний керівник Федоруца Наталя Сергіївна </vt:lpstr>
      <vt:lpstr>   Клас 2-А Класний керівник Попова Тетяна Сергіївна  </vt:lpstr>
      <vt:lpstr>Презентація PowerPoint</vt:lpstr>
      <vt:lpstr>Презентація PowerPoint</vt:lpstr>
      <vt:lpstr>      Клас 10-Б  Класний керівник:  Яковець Григорій</vt:lpstr>
      <vt:lpstr>      Клас 7-А  Класний керівник Балахтар Оксана Сергіївна  Виконані заходи з національно-патріотичного виховання:</vt:lpstr>
      <vt:lpstr>      Клас 6-А  Класний керівник Непийвода Катерина Василівна  </vt:lpstr>
      <vt:lpstr>      Клас:10-А  Класний керівник: Дячук Альона Анатоліївна   </vt:lpstr>
      <vt:lpstr>Презентація PowerPoint</vt:lpstr>
      <vt:lpstr>      Клас 5-А клас  Класний керівник Пінтя Т.С.  </vt:lpstr>
      <vt:lpstr>                      Клас 3-А          Класний керівник:                 Кузик М. М.     </vt:lpstr>
      <vt:lpstr>Презентація PowerPoint</vt:lpstr>
      <vt:lpstr>      Клас  Класний керівник  </vt:lpstr>
      <vt:lpstr>      Клас  Класний керівник  </vt:lpstr>
      <vt:lpstr>      Клас  Класний керівник  </vt:lpstr>
      <vt:lpstr>      Клас  Класний керівник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Клас - 9 Б  Класний керівник   Боцько Дар’я Йосипівна </dc:title>
  <dc:creator>123</dc:creator>
  <cp:lastModifiedBy>User</cp:lastModifiedBy>
  <cp:revision>1</cp:revision>
  <dcterms:created xsi:type="dcterms:W3CDTF">2023-10-31T20:27:47Z</dcterms:created>
  <dcterms:modified xsi:type="dcterms:W3CDTF">2025-01-28T15:20:16Z</dcterms:modified>
</cp:coreProperties>
</file>