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7"/>
  </p:notesMasterIdLst>
  <p:sldIdLst>
    <p:sldId id="286" r:id="rId6"/>
    <p:sldId id="288" r:id="rId7"/>
    <p:sldId id="289" r:id="rId8"/>
    <p:sldId id="290" r:id="rId9"/>
    <p:sldId id="294" r:id="rId10"/>
    <p:sldId id="295" r:id="rId11"/>
    <p:sldId id="297" r:id="rId12"/>
    <p:sldId id="293" r:id="rId13"/>
    <p:sldId id="296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292" r:id="rId25"/>
    <p:sldId id="291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rial Black" panose="020B0A04020102020204" pitchFamily="34" charset="0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oiKYfOk+o3+aJG+rYMZ7x6HCq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45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942301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570982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302807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32736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994500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471069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403560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944511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815831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78933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925960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029472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1608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637086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466617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131165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687227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015616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739573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799273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34534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200652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262996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978191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803687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99686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011096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123216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069642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05814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927459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475050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69137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342097"/>
      </p:ext>
    </p:extLst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891887"/>
      </p:ext>
    </p:extLst>
  </p:cSld>
  <p:clrMapOvr>
    <a:masterClrMapping/>
  </p:clrMapOvr>
  <p:transition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749749"/>
      </p:ext>
    </p:extLst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369354"/>
      </p:ext>
    </p:extLst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624449"/>
      </p:ext>
    </p:extLst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065233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36975"/>
      </p:ext>
    </p:extLst>
  </p:cSld>
  <p:clrMapOvr>
    <a:masterClrMapping/>
  </p:clrMapOvr>
  <p:transition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643886"/>
      </p:ext>
    </p:extLst>
  </p:cSld>
  <p:clrMapOvr>
    <a:masterClrMapping/>
  </p:clrMapOvr>
  <p:transition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316228"/>
      </p:ext>
    </p:extLst>
  </p:cSld>
  <p:clrMapOvr>
    <a:masterClrMapping/>
  </p:clrMapOvr>
  <p:transition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862707"/>
      </p:ext>
    </p:extLst>
  </p:cSld>
  <p:clrMapOvr>
    <a:masterClrMapping/>
  </p:clrMapOvr>
  <p:transition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031681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68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03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8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3648D9BD-B55D-4ABC-915C-0F7F2AEE029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22.12.2023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A9F70950-EE6B-4D19-891E-B7CE73757F6A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46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0070C0"/>
                </a:solidFill>
              </a:rPr>
              <a:t>Національно-патріотичне </a:t>
            </a:r>
            <a:r>
              <a:rPr lang="ru-RU" i="1" dirty="0" err="1">
                <a:solidFill>
                  <a:srgbClr val="0070C0"/>
                </a:solidFill>
              </a:rPr>
              <a:t>виховання</a:t>
            </a:r>
            <a:r>
              <a:rPr lang="ru-RU" i="1" dirty="0">
                <a:solidFill>
                  <a:srgbClr val="0070C0"/>
                </a:solidFill>
              </a:rPr>
              <a:t> як </a:t>
            </a:r>
            <a:r>
              <a:rPr lang="ru-RU" i="1" dirty="0" err="1">
                <a:solidFill>
                  <a:srgbClr val="0070C0"/>
                </a:solidFill>
              </a:rPr>
              <a:t>засіб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ru-RU" i="1" dirty="0" err="1">
                <a:solidFill>
                  <a:srgbClr val="0070C0"/>
                </a:solidFill>
              </a:rPr>
              <a:t>становлення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ru-RU" i="1" dirty="0" err="1">
                <a:solidFill>
                  <a:srgbClr val="0070C0"/>
                </a:solidFill>
              </a:rPr>
              <a:t>сучасного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ru-RU" i="1" dirty="0" err="1">
                <a:solidFill>
                  <a:srgbClr val="0070C0"/>
                </a:solidFill>
              </a:rPr>
              <a:t>українця</a:t>
            </a:r>
            <a:r>
              <a:rPr lang="ru-RU" i="1" dirty="0">
                <a:solidFill>
                  <a:srgbClr val="0070C0"/>
                </a:solidFill>
              </a:rPr>
              <a:t>, </a:t>
            </a:r>
            <a:r>
              <a:rPr lang="ru-RU" i="1" dirty="0" err="1">
                <a:solidFill>
                  <a:srgbClr val="0070C0"/>
                </a:solidFill>
              </a:rPr>
              <a:t>адаптованого</a:t>
            </a:r>
            <a:r>
              <a:rPr lang="ru-RU" i="1" dirty="0">
                <a:solidFill>
                  <a:srgbClr val="0070C0"/>
                </a:solidFill>
              </a:rPr>
              <a:t> до </a:t>
            </a:r>
            <a:r>
              <a:rPr lang="ru-RU" i="1" dirty="0" err="1">
                <a:solidFill>
                  <a:srgbClr val="0070C0"/>
                </a:solidFill>
              </a:rPr>
              <a:t>нових</a:t>
            </a:r>
            <a:r>
              <a:rPr lang="ru-RU" i="1" dirty="0">
                <a:solidFill>
                  <a:srgbClr val="0070C0"/>
                </a:solidFill>
              </a:rPr>
              <a:t> умов </a:t>
            </a:r>
            <a:r>
              <a:rPr lang="ru-RU" i="1" dirty="0" err="1">
                <a:solidFill>
                  <a:srgbClr val="0070C0"/>
                </a:solidFill>
              </a:rPr>
              <a:t>життя</a:t>
            </a:r>
            <a:endParaRPr lang="uk-UA" i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85861" cy="10382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706850" cy="11811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01" y="171450"/>
            <a:ext cx="7216974" cy="9622631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2108" y="623455"/>
            <a:ext cx="5077691" cy="5553508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7115175" y="623454"/>
            <a:ext cx="8512793" cy="6077383"/>
          </a:xfrm>
        </p:spPr>
        <p:txBody>
          <a:bodyPr>
            <a:normAutofit fontScale="92500"/>
          </a:bodyPr>
          <a:lstStyle/>
          <a:p>
            <a:endParaRPr lang="ru-RU" sz="6000" b="1" i="1" dirty="0" smtClean="0">
              <a:solidFill>
                <a:srgbClr val="0070C0"/>
              </a:solidFill>
            </a:endParaRPr>
          </a:p>
          <a:p>
            <a:r>
              <a:rPr lang="ru-RU" sz="6000" b="1" i="1" dirty="0" smtClean="0">
                <a:solidFill>
                  <a:srgbClr val="0070C0"/>
                </a:solidFill>
              </a:rPr>
              <a:t>Національно-патріотичне </a:t>
            </a:r>
            <a:r>
              <a:rPr lang="ru-RU" sz="6000" b="1" i="1" dirty="0" err="1">
                <a:solidFill>
                  <a:srgbClr val="0070C0"/>
                </a:solidFill>
              </a:rPr>
              <a:t>виховання</a:t>
            </a:r>
            <a:r>
              <a:rPr lang="ru-RU" sz="6000" b="1" i="1" dirty="0">
                <a:solidFill>
                  <a:srgbClr val="0070C0"/>
                </a:solidFill>
              </a:rPr>
              <a:t> як </a:t>
            </a:r>
            <a:r>
              <a:rPr lang="ru-RU" sz="6000" b="1" i="1" dirty="0" err="1">
                <a:solidFill>
                  <a:srgbClr val="0070C0"/>
                </a:solidFill>
              </a:rPr>
              <a:t>засіб</a:t>
            </a:r>
            <a:r>
              <a:rPr lang="ru-RU" sz="6000" b="1" i="1" dirty="0">
                <a:solidFill>
                  <a:srgbClr val="0070C0"/>
                </a:solidFill>
              </a:rPr>
              <a:t> </a:t>
            </a:r>
            <a:r>
              <a:rPr lang="ru-RU" sz="6000" b="1" i="1" dirty="0" err="1">
                <a:solidFill>
                  <a:srgbClr val="0070C0"/>
                </a:solidFill>
              </a:rPr>
              <a:t>становлення</a:t>
            </a:r>
            <a:r>
              <a:rPr lang="ru-RU" sz="6000" b="1" i="1" dirty="0">
                <a:solidFill>
                  <a:srgbClr val="0070C0"/>
                </a:solidFill>
              </a:rPr>
              <a:t> </a:t>
            </a:r>
            <a:r>
              <a:rPr lang="ru-RU" sz="6000" b="1" i="1" dirty="0" err="1">
                <a:solidFill>
                  <a:srgbClr val="0070C0"/>
                </a:solidFill>
              </a:rPr>
              <a:t>сучасного</a:t>
            </a:r>
            <a:r>
              <a:rPr lang="ru-RU" sz="6000" b="1" i="1" dirty="0">
                <a:solidFill>
                  <a:srgbClr val="0070C0"/>
                </a:solidFill>
              </a:rPr>
              <a:t> </a:t>
            </a:r>
            <a:r>
              <a:rPr lang="ru-RU" sz="6000" b="1" i="1" dirty="0" err="1">
                <a:solidFill>
                  <a:srgbClr val="0070C0"/>
                </a:solidFill>
              </a:rPr>
              <a:t>українця</a:t>
            </a:r>
            <a:r>
              <a:rPr lang="ru-RU" sz="6000" b="1" i="1" dirty="0">
                <a:solidFill>
                  <a:srgbClr val="0070C0"/>
                </a:solidFill>
              </a:rPr>
              <a:t>, </a:t>
            </a:r>
            <a:r>
              <a:rPr lang="ru-RU" sz="6000" b="1" i="1" dirty="0" err="1">
                <a:solidFill>
                  <a:srgbClr val="0070C0"/>
                </a:solidFill>
              </a:rPr>
              <a:t>адаптованого</a:t>
            </a:r>
            <a:r>
              <a:rPr lang="ru-RU" sz="6000" b="1" i="1" dirty="0">
                <a:solidFill>
                  <a:srgbClr val="0070C0"/>
                </a:solidFill>
              </a:rPr>
              <a:t> до </a:t>
            </a:r>
            <a:r>
              <a:rPr lang="ru-RU" sz="6000" b="1" i="1" dirty="0" err="1">
                <a:solidFill>
                  <a:srgbClr val="0070C0"/>
                </a:solidFill>
              </a:rPr>
              <a:t>нових</a:t>
            </a:r>
            <a:r>
              <a:rPr lang="ru-RU" sz="6000" b="1" i="1" dirty="0">
                <a:solidFill>
                  <a:srgbClr val="0070C0"/>
                </a:solidFill>
              </a:rPr>
              <a:t> умов </a:t>
            </a:r>
            <a:r>
              <a:rPr lang="ru-RU" sz="6000" b="1" i="1" dirty="0" err="1">
                <a:solidFill>
                  <a:srgbClr val="0070C0"/>
                </a:solidFill>
              </a:rPr>
              <a:t>життя</a:t>
            </a:r>
            <a:endParaRPr lang="uk-UA" sz="6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1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11301"/>
            <a:ext cx="9809018" cy="14656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428625"/>
            <a:ext cx="10501744" cy="590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346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11301"/>
            <a:ext cx="9809018" cy="14656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2901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077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11301"/>
            <a:ext cx="9809018" cy="14656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74638"/>
            <a:ext cx="10866323" cy="611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4141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11301"/>
            <a:ext cx="9809018" cy="14656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1" y="241589"/>
            <a:ext cx="10945091" cy="615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0630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11301"/>
            <a:ext cx="9809018" cy="14656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2901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8358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11301"/>
            <a:ext cx="9809018" cy="14656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47" y="274638"/>
            <a:ext cx="11094153" cy="62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112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11301"/>
            <a:ext cx="9809018" cy="14656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46" y="387927"/>
            <a:ext cx="10712645" cy="602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3543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11301"/>
            <a:ext cx="9809018" cy="14656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45" y="274638"/>
            <a:ext cx="11094155" cy="62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5178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11301"/>
            <a:ext cx="9809018" cy="14656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176645"/>
            <a:ext cx="11222182" cy="631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544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11301"/>
            <a:ext cx="9809018" cy="14656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74638"/>
            <a:ext cx="10972800" cy="6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6530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83673" y="285728"/>
            <a:ext cx="9216783" cy="529765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Національно-патріотичне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визначають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планомірну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виховну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спрямовану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учнівства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самоідентичності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патріотизму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потреби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переконувати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будь-кого в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життєвій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необхідності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300" dirty="0" err="1" smtClean="0">
                <a:latin typeface="Times New Roman" pitchFamily="18" charset="0"/>
                <a:cs typeface="Times New Roman" pitchFamily="18" charset="0"/>
              </a:rPr>
              <a:t>школярів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Законом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«Про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» (2017) </a:t>
            </a:r>
            <a:r>
              <a:rPr lang="ru-RU" sz="3300" u="sng" dirty="0" err="1">
                <a:latin typeface="Times New Roman" pitchFamily="18" charset="0"/>
                <a:cs typeface="Times New Roman" pitchFamily="18" charset="0"/>
              </a:rPr>
              <a:t>громадянська</a:t>
            </a:r>
            <a:r>
              <a:rPr lang="ru-RU" sz="33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u="sng" dirty="0" err="1">
                <a:latin typeface="Times New Roman" pitchFamily="18" charset="0"/>
                <a:cs typeface="Times New Roman" pitchFamily="18" charset="0"/>
              </a:rPr>
              <a:t>компетентність</a:t>
            </a:r>
            <a:r>
              <a:rPr lang="ru-RU" sz="3300" u="sng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3300" u="sng" dirty="0" err="1">
                <a:latin typeface="Times New Roman" pitchFamily="18" charset="0"/>
                <a:cs typeface="Times New Roman" pitchFamily="18" charset="0"/>
              </a:rPr>
              <a:t>ключова</a:t>
            </a:r>
            <a:r>
              <a:rPr lang="ru-RU" sz="33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u="sng" dirty="0" err="1">
                <a:latin typeface="Times New Roman" pitchFamily="18" charset="0"/>
                <a:cs typeface="Times New Roman" pitchFamily="18" charset="0"/>
              </a:rPr>
              <a:t>формується</a:t>
            </a:r>
            <a:r>
              <a:rPr lang="ru-RU" sz="3300" u="sng" dirty="0">
                <a:latin typeface="Times New Roman" pitchFamily="18" charset="0"/>
                <a:cs typeface="Times New Roman" pitchFamily="18" charset="0"/>
              </a:rPr>
              <a:t> на уроках з </a:t>
            </a:r>
            <a:r>
              <a:rPr lang="ru-RU" sz="3300" u="sng" dirty="0" err="1"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sz="33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u="sng" dirty="0" err="1">
                <a:latin typeface="Times New Roman" pitchFamily="18" charset="0"/>
                <a:cs typeface="Times New Roman" pitchFamily="18" charset="0"/>
              </a:rPr>
              <a:t>предметів</a:t>
            </a:r>
            <a:r>
              <a:rPr lang="ru-RU" sz="3300" u="sng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, за словами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всесвітньо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відмого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оперного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співака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Анатолія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Мокренка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33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300" b="1" i="1" u="sng" dirty="0" err="1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3300" b="1" i="1" u="sng" dirty="0" err="1" smtClean="0">
                <a:latin typeface="Times New Roman" pitchFamily="18" charset="0"/>
                <a:cs typeface="Times New Roman" pitchFamily="18" charset="0"/>
              </a:rPr>
              <a:t>ізиками</a:t>
            </a:r>
            <a:r>
              <a:rPr lang="ru-RU" sz="3300" b="1" i="1" u="sng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b="1" i="1" u="sng" dirty="0" err="1">
                <a:latin typeface="Times New Roman" pitchFamily="18" charset="0"/>
                <a:cs typeface="Times New Roman" pitchFamily="18" charset="0"/>
              </a:rPr>
              <a:t>хіміками</a:t>
            </a:r>
            <a:r>
              <a:rPr lang="ru-RU" sz="33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i="1" u="sng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3300" b="1" i="1" u="sng" dirty="0">
                <a:latin typeface="Times New Roman" pitchFamily="18" charset="0"/>
                <a:cs typeface="Times New Roman" pitchFamily="18" charset="0"/>
              </a:rPr>
              <a:t> математиками </a:t>
            </a:r>
            <a:r>
              <a:rPr lang="ru-RU" sz="3300" b="1" i="1" u="sng" dirty="0" err="1">
                <a:latin typeface="Times New Roman" pitchFamily="18" charset="0"/>
                <a:cs typeface="Times New Roman" pitchFamily="18" charset="0"/>
              </a:rPr>
              <a:t>стануть</a:t>
            </a:r>
            <a:r>
              <a:rPr lang="ru-RU" sz="33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i="1" u="sng" dirty="0" err="1">
                <a:latin typeface="Times New Roman" pitchFamily="18" charset="0"/>
                <a:cs typeface="Times New Roman" pitchFamily="18" charset="0"/>
              </a:rPr>
              <a:t>одиниці</a:t>
            </a:r>
            <a:r>
              <a:rPr lang="ru-RU" sz="3300" b="1" i="1" u="sng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3300" b="1" i="1" u="sng" dirty="0" err="1">
                <a:latin typeface="Times New Roman" pitchFamily="18" charset="0"/>
                <a:cs typeface="Times New Roman" pitchFamily="18" charset="0"/>
              </a:rPr>
              <a:t>громадянами</a:t>
            </a:r>
            <a:r>
              <a:rPr lang="ru-RU" sz="33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i="1" u="sng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3300" b="1" i="1" u="sng" dirty="0">
                <a:latin typeface="Times New Roman" pitchFamily="18" charset="0"/>
                <a:cs typeface="Times New Roman" pitchFamily="18" charset="0"/>
              </a:rPr>
              <a:t> стати </a:t>
            </a:r>
            <a:r>
              <a:rPr lang="ru-RU" sz="3300" b="1" i="1" u="sng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3300" b="1" i="1" u="sng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300" b="1" i="1" u="sng" dirty="0" err="1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3300" b="1" i="1" u="sng" dirty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3300" b="1" i="1" u="sng" dirty="0" err="1">
                <a:latin typeface="Times New Roman" pitchFamily="18" charset="0"/>
                <a:cs typeface="Times New Roman" pitchFamily="18" charset="0"/>
              </a:rPr>
              <a:t>громадян</a:t>
            </a:r>
            <a:r>
              <a:rPr lang="ru-RU" sz="3300" b="1" i="1" u="sng" dirty="0">
                <a:latin typeface="Times New Roman" pitchFamily="18" charset="0"/>
                <a:cs typeface="Times New Roman" pitchFamily="18" charset="0"/>
              </a:rPr>
              <a:t> держава просто </a:t>
            </a:r>
            <a:r>
              <a:rPr lang="ru-RU" sz="3300" b="1" i="1" u="sng" dirty="0" err="1">
                <a:latin typeface="Times New Roman" pitchFamily="18" charset="0"/>
                <a:cs typeface="Times New Roman" pitchFamily="18" charset="0"/>
              </a:rPr>
              <a:t>неможлива</a:t>
            </a:r>
            <a:r>
              <a:rPr lang="ru-RU" sz="3300" b="1" i="1" u="sng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endParaRPr lang="ru-RU" dirty="0"/>
          </a:p>
        </p:txBody>
      </p:sp>
      <p:pic>
        <p:nvPicPr>
          <p:cNvPr id="4" name="Рисунок 3" descr="6b3709fb8fbb18c07383e56af6e09352_w2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992" y="4880457"/>
            <a:ext cx="2667008" cy="222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844685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7200" y="595745"/>
            <a:ext cx="10875817" cy="6295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насамкінець хочу зазначити, що червоною ниткою крізь всю </a:t>
            </a:r>
            <a:r>
              <a:rPr lang="uk-UA" sz="2800" dirty="0" smtClean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виховну </a:t>
            </a:r>
            <a:r>
              <a:rPr lang="uk-UA" sz="28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діяльність </a:t>
            </a:r>
            <a:r>
              <a:rPr lang="uk-UA" sz="2800" dirty="0" smtClean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школи проходить </a:t>
            </a:r>
            <a:r>
              <a:rPr lang="uk-UA" sz="28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думка  «Любов до людини!», бо не може бути громадянина, який не любить людей, і тим більше не може бути патріота, який не любить людей. То ж вчимося любити Людину, бути Людиною!</a:t>
            </a:r>
          </a:p>
          <a:p>
            <a:pPr indent="18034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b="1" i="1" dirty="0" err="1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буває</a:t>
            </a:r>
            <a:r>
              <a:rPr lang="ru-RU" sz="2800" b="1" i="1" dirty="0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ідеш</a:t>
            </a:r>
            <a:r>
              <a:rPr lang="ru-RU" sz="2800" b="1" i="1" dirty="0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800" b="1" i="1" dirty="0" err="1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800" b="1" i="1" dirty="0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800" b="1" i="1" dirty="0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проходить </a:t>
            </a:r>
            <a:r>
              <a:rPr lang="ru-RU" sz="2800" b="1" i="1" dirty="0" err="1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повз</a:t>
            </a:r>
            <a:r>
              <a:rPr lang="ru-RU" sz="2800" b="1" i="1" dirty="0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тебе </a:t>
            </a:r>
            <a:r>
              <a:rPr lang="ru-RU" sz="2800" b="1" i="1" dirty="0" err="1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2800" b="1" i="1" dirty="0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так, </a:t>
            </a:r>
            <a:r>
              <a:rPr lang="ru-RU" sz="2800" b="1" i="1" dirty="0" err="1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неначе</a:t>
            </a:r>
            <a:r>
              <a:rPr lang="ru-RU" sz="2800" b="1" i="1" dirty="0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проносить </a:t>
            </a:r>
            <a:r>
              <a:rPr lang="ru-RU" sz="2800" b="1" i="1" dirty="0" err="1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квіти</a:t>
            </a:r>
            <a:r>
              <a:rPr lang="ru-RU" sz="2800" b="1" i="1" dirty="0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800" b="1" i="1" dirty="0" err="1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тобі</a:t>
            </a:r>
            <a:r>
              <a:rPr lang="ru-RU" sz="2800" b="1" i="1" dirty="0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віддає</a:t>
            </a:r>
            <a:r>
              <a:rPr lang="ru-RU" sz="2800" b="1" i="1" dirty="0"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половину.</a:t>
            </a:r>
            <a:endParaRPr lang="uk-UA" sz="2800" dirty="0">
              <a:solidFill>
                <a:schemeClr val="tx2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ctr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Ліна Костенко</a:t>
            </a:r>
            <a:endParaRPr lang="uk-UA" sz="2800" dirty="0"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738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22003_b73e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425" y="3906982"/>
            <a:ext cx="4053597" cy="295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ukraine-fla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527" y="129980"/>
            <a:ext cx="6068291" cy="4027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79899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5635" y="2311824"/>
            <a:ext cx="11402291" cy="433188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осійсько-українська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війна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стократ помножила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виклики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стояли перед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нашою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країною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Вона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різко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змінили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парадигму 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орбіту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національно-патріотичного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словесно-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споглядально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-абстрактного до активного,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дієвого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співпричетного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вирі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буремних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подій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сьогодення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опинилися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враз стали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реальними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патріотами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мужніх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воїнів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ціною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власного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виборюють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найдорожче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право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існування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свободу,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незалежність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територіальну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цілісність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боронять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нової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версії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фашизму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Європу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увесь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до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відважних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волонтерів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малесеньких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українців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раптово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подорослішали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взяли на себе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невластиві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дітям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дорослі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ролі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 descr="49fcf28cabcc3e8fdfce0c668ba714a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726" y="285728"/>
            <a:ext cx="3798983" cy="202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447470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Складов</a:t>
            </a:r>
            <a:r>
              <a:rPr lang="uk-UA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 національно </a:t>
            </a:r>
            <a:r>
              <a:rPr lang="uk-UA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–патріотичного</a:t>
            </a:r>
            <a:r>
              <a:rPr lang="uk-UA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виховання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ukraine-heart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60" y="2049621"/>
            <a:ext cx="4508359" cy="3879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ятно 1 3"/>
          <p:cNvSpPr/>
          <p:nvPr/>
        </p:nvSpPr>
        <p:spPr>
          <a:xfrm>
            <a:off x="1162896" y="1033145"/>
            <a:ext cx="2928958" cy="250033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uk-UA" sz="1800" kern="1200" dirty="0">
                <a:solidFill>
                  <a:srgbClr val="FF0000"/>
                </a:solidFill>
                <a:latin typeface="Calibri"/>
              </a:rPr>
              <a:t>До народу</a:t>
            </a:r>
            <a:endParaRPr lang="ru-RU" sz="1800" kern="1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Пятно 1 4"/>
          <p:cNvSpPr/>
          <p:nvPr/>
        </p:nvSpPr>
        <p:spPr>
          <a:xfrm>
            <a:off x="8646083" y="4858183"/>
            <a:ext cx="2714644" cy="192882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uk-UA" sz="1800" kern="1200" dirty="0">
                <a:solidFill>
                  <a:srgbClr val="FF0000"/>
                </a:solidFill>
                <a:latin typeface="Calibri"/>
              </a:rPr>
              <a:t>До мови</a:t>
            </a:r>
            <a:endParaRPr lang="ru-RU" sz="1800" kern="1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Пятно 1 5"/>
          <p:cNvSpPr/>
          <p:nvPr/>
        </p:nvSpPr>
        <p:spPr>
          <a:xfrm>
            <a:off x="8461219" y="870894"/>
            <a:ext cx="2714644" cy="235745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uk-UA" sz="1800" kern="1200" dirty="0">
                <a:solidFill>
                  <a:srgbClr val="FF0000"/>
                </a:solidFill>
                <a:latin typeface="Calibri"/>
              </a:rPr>
              <a:t>До історії</a:t>
            </a:r>
            <a:endParaRPr lang="ru-RU" sz="1800" kern="1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" name="Пятно 1 6"/>
          <p:cNvSpPr/>
          <p:nvPr/>
        </p:nvSpPr>
        <p:spPr>
          <a:xfrm>
            <a:off x="1272617" y="4500993"/>
            <a:ext cx="2643206" cy="2286016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uk-UA" sz="1800" kern="1200" dirty="0">
                <a:solidFill>
                  <a:srgbClr val="FF0000"/>
                </a:solidFill>
                <a:latin typeface="Calibri"/>
              </a:rPr>
              <a:t>До культури</a:t>
            </a:r>
            <a:endParaRPr lang="ru-RU" sz="1800" kern="12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81554" y="3071810"/>
            <a:ext cx="24945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</a:pPr>
            <a:r>
              <a:rPr lang="ru-RU" sz="5400" b="1" kern="12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n-ea"/>
                <a:cs typeface="+mn-cs"/>
              </a:rPr>
              <a:t>ЛЮБОВ</a:t>
            </a:r>
          </a:p>
        </p:txBody>
      </p:sp>
    </p:spTree>
    <p:extLst>
      <p:ext uri="{BB962C8B-B14F-4D97-AF65-F5344CB8AC3E}">
        <p14:creationId xmlns:p14="http://schemas.microsoft.com/office/powerpoint/2010/main" val="38787792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11301"/>
            <a:ext cx="9809018" cy="14656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4" y="280554"/>
            <a:ext cx="11083636" cy="623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513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11301"/>
            <a:ext cx="9809018" cy="14656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74638"/>
            <a:ext cx="10767800" cy="605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882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11301"/>
            <a:ext cx="9809018" cy="14656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08" y="387927"/>
            <a:ext cx="10683819" cy="600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7887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11301"/>
            <a:ext cx="9809018" cy="14656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14" y="274638"/>
            <a:ext cx="10915586" cy="61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538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11301"/>
            <a:ext cx="9809018" cy="14656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2900"/>
            <a:ext cx="10861964" cy="610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3926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62</TotalTime>
  <Words>283</Words>
  <Application>Microsoft Office PowerPoint</Application>
  <PresentationFormat>Широкоэкранный</PresentationFormat>
  <Paragraphs>15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Calibri</vt:lpstr>
      <vt:lpstr>Arial</vt:lpstr>
      <vt:lpstr>Arial Black</vt:lpstr>
      <vt:lpstr>Times New Roman</vt:lpstr>
      <vt:lpstr>Тема Office</vt:lpstr>
      <vt:lpstr>2_Тема Office</vt:lpstr>
      <vt:lpstr>1_Тема Office</vt:lpstr>
      <vt:lpstr>3_Тема Office</vt:lpstr>
      <vt:lpstr>4_Тема Office</vt:lpstr>
      <vt:lpstr>Національно-патріотичне виховання як засіб становлення сучасного українця, адаптованого до нових умов життя</vt:lpstr>
      <vt:lpstr>Презентация PowerPoint</vt:lpstr>
      <vt:lpstr>Презентация PowerPoint</vt:lpstr>
      <vt:lpstr>Складові національно –патріотичного виховання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Національно-патріотичне виховання як засіб становлення сучасного українця, адаптованого до нових умов життя</dc:title>
  <dc:creator>123</dc:creator>
  <cp:lastModifiedBy>Пользователь Windows</cp:lastModifiedBy>
  <cp:revision>10</cp:revision>
  <dcterms:created xsi:type="dcterms:W3CDTF">2023-10-31T20:27:47Z</dcterms:created>
  <dcterms:modified xsi:type="dcterms:W3CDTF">2023-12-22T03:32:22Z</dcterms:modified>
</cp:coreProperties>
</file>